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 id="2147483890" r:id="rId6"/>
    <p:sldMasterId id="2147483922" r:id="rId7"/>
  </p:sldMasterIdLst>
  <p:notesMasterIdLst>
    <p:notesMasterId r:id="rId72"/>
  </p:notesMasterIdLst>
  <p:handoutMasterIdLst>
    <p:handoutMasterId r:id="rId73"/>
  </p:handoutMasterIdLst>
  <p:sldIdLst>
    <p:sldId id="256" r:id="rId8"/>
    <p:sldId id="257" r:id="rId9"/>
    <p:sldId id="258" r:id="rId10"/>
    <p:sldId id="261" r:id="rId11"/>
    <p:sldId id="260" r:id="rId12"/>
    <p:sldId id="264" r:id="rId13"/>
    <p:sldId id="266" r:id="rId14"/>
    <p:sldId id="265" r:id="rId15"/>
    <p:sldId id="262" r:id="rId16"/>
    <p:sldId id="263" r:id="rId17"/>
    <p:sldId id="274" r:id="rId18"/>
    <p:sldId id="268" r:id="rId19"/>
    <p:sldId id="334" r:id="rId20"/>
    <p:sldId id="273" r:id="rId21"/>
    <p:sldId id="331" r:id="rId22"/>
    <p:sldId id="332" r:id="rId23"/>
    <p:sldId id="348" r:id="rId24"/>
    <p:sldId id="270" r:id="rId25"/>
    <p:sldId id="271" r:id="rId26"/>
    <p:sldId id="275" r:id="rId27"/>
    <p:sldId id="349" r:id="rId28"/>
    <p:sldId id="335" r:id="rId29"/>
    <p:sldId id="336" r:id="rId30"/>
    <p:sldId id="337" r:id="rId31"/>
    <p:sldId id="279" r:id="rId32"/>
    <p:sldId id="282" r:id="rId33"/>
    <p:sldId id="338" r:id="rId34"/>
    <p:sldId id="339" r:id="rId35"/>
    <p:sldId id="283" r:id="rId36"/>
    <p:sldId id="340" r:id="rId37"/>
    <p:sldId id="341" r:id="rId38"/>
    <p:sldId id="342" r:id="rId39"/>
    <p:sldId id="350" r:id="rId40"/>
    <p:sldId id="352" r:id="rId41"/>
    <p:sldId id="351" r:id="rId42"/>
    <p:sldId id="344" r:id="rId43"/>
    <p:sldId id="343" r:id="rId44"/>
    <p:sldId id="318" r:id="rId45"/>
    <p:sldId id="319" r:id="rId46"/>
    <p:sldId id="320" r:id="rId47"/>
    <p:sldId id="321" r:id="rId48"/>
    <p:sldId id="322" r:id="rId49"/>
    <p:sldId id="323" r:id="rId50"/>
    <p:sldId id="324" r:id="rId51"/>
    <p:sldId id="345" r:id="rId52"/>
    <p:sldId id="346" r:id="rId53"/>
    <p:sldId id="325" r:id="rId54"/>
    <p:sldId id="326" r:id="rId55"/>
    <p:sldId id="328" r:id="rId56"/>
    <p:sldId id="329" r:id="rId57"/>
    <p:sldId id="290" r:id="rId58"/>
    <p:sldId id="293" r:id="rId59"/>
    <p:sldId id="294" r:id="rId60"/>
    <p:sldId id="347" r:id="rId61"/>
    <p:sldId id="298" r:id="rId62"/>
    <p:sldId id="297" r:id="rId63"/>
    <p:sldId id="296" r:id="rId64"/>
    <p:sldId id="295" r:id="rId65"/>
    <p:sldId id="302" r:id="rId66"/>
    <p:sldId id="299" r:id="rId67"/>
    <p:sldId id="300" r:id="rId68"/>
    <p:sldId id="301" r:id="rId69"/>
    <p:sldId id="304" r:id="rId70"/>
    <p:sldId id="33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ce Kővári" initials="BK" lastIdx="30" clrIdx="0">
    <p:extLst>
      <p:ext uri="{19B8F6BF-5375-455C-9EA6-DF929625EA0E}">
        <p15:presenceInfo xmlns:p15="http://schemas.microsoft.com/office/powerpoint/2012/main" userId="Bence Kővári" providerId="None"/>
      </p:ext>
    </p:extLst>
  </p:cmAuthor>
  <p:cmAuthor id="2" name="Attila Érsek" initials="AÉ" lastIdx="17" clrIdx="1">
    <p:extLst>
      <p:ext uri="{19B8F6BF-5375-455C-9EA6-DF929625EA0E}">
        <p15:presenceInfo xmlns:p15="http://schemas.microsoft.com/office/powerpoint/2012/main" userId="S0033FFF9666B027@LIVE.COM" providerId="AD"/>
      </p:ext>
    </p:extLst>
  </p:cmAuthor>
  <p:cmAuthor id="3" name="Ákos Nagy" initials="ÁN" lastIdx="32" clrIdx="2">
    <p:extLst>
      <p:ext uri="{19B8F6BF-5375-455C-9EA6-DF929625EA0E}">
        <p15:presenceInfo xmlns:p15="http://schemas.microsoft.com/office/powerpoint/2012/main" userId="b3ce036fae98e6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5151"/>
    <a:srgbClr val="000000"/>
    <a:srgbClr val="0078E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0" autoAdjust="0"/>
    <p:restoredTop sz="80000" autoAdjust="0"/>
  </p:normalViewPr>
  <p:slideViewPr>
    <p:cSldViewPr snapToGrid="0">
      <p:cViewPr varScale="1">
        <p:scale>
          <a:sx n="92" d="100"/>
          <a:sy n="92" d="100"/>
        </p:scale>
        <p:origin x="720" y="84"/>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4AFBD-383A-44B9-9328-0346219DBD84}" type="doc">
      <dgm:prSet loTypeId="urn:microsoft.com/office/officeart/2005/8/layout/process4" loCatId="list" qsTypeId="urn:microsoft.com/office/officeart/2005/8/quickstyle/simple1" qsCatId="simple" csTypeId="urn:microsoft.com/office/officeart/2005/8/colors/accent0_1" csCatId="mainScheme" phldr="1"/>
      <dgm:spPr/>
      <dgm:t>
        <a:bodyPr/>
        <a:lstStyle/>
        <a:p>
          <a:endParaRPr lang="en-US"/>
        </a:p>
      </dgm:t>
    </dgm:pt>
    <dgm:pt modelId="{F8AA3E7D-5B5F-4F73-A568-51BFB626F742}">
      <dgm:prSet phldrT="[Text]" custT="1"/>
      <dgm:spPr>
        <a:solidFill>
          <a:srgbClr val="00B0F0"/>
        </a:solidFill>
        <a:ln>
          <a:noFill/>
        </a:ln>
      </dgm:spPr>
      <dgm:t>
        <a:bodyPr/>
        <a:lstStyle/>
        <a:p>
          <a:r>
            <a:rPr lang="en-US" sz="3200" dirty="0">
              <a:solidFill>
                <a:schemeClr val="bg1"/>
              </a:solidFill>
            </a:rPr>
            <a:t>API</a:t>
          </a:r>
          <a:r>
            <a:rPr lang="hu-HU" sz="3200" dirty="0">
              <a:solidFill>
                <a:schemeClr val="bg1"/>
              </a:solidFill>
            </a:rPr>
            <a:t> létrehozása</a:t>
          </a:r>
          <a:endParaRPr lang="en-US" sz="3200" dirty="0">
            <a:solidFill>
              <a:schemeClr val="bg1"/>
            </a:solidFill>
          </a:endParaRPr>
        </a:p>
      </dgm:t>
    </dgm:pt>
    <dgm:pt modelId="{4992FD2D-4608-4E05-84DD-C97F07F6A001}" type="parTrans" cxnId="{25EC3FDE-AF61-4697-87D0-0313D30E5AE3}">
      <dgm:prSet/>
      <dgm:spPr/>
      <dgm:t>
        <a:bodyPr/>
        <a:lstStyle/>
        <a:p>
          <a:endParaRPr lang="en-US" sz="2000"/>
        </a:p>
      </dgm:t>
    </dgm:pt>
    <dgm:pt modelId="{0561374F-CBA2-430B-8EBA-638DA1001FCD}" type="sibTrans" cxnId="{25EC3FDE-AF61-4697-87D0-0313D30E5AE3}">
      <dgm:prSet/>
      <dgm:spPr/>
      <dgm:t>
        <a:bodyPr/>
        <a:lstStyle/>
        <a:p>
          <a:endParaRPr lang="en-US" sz="2000"/>
        </a:p>
      </dgm:t>
    </dgm:pt>
    <dgm:pt modelId="{F74E2776-067E-422A-8763-5CA852527945}">
      <dgm:prSet phldrT="[Text]" custT="1"/>
      <dgm:spPr>
        <a:solidFill>
          <a:srgbClr val="00B0F0"/>
        </a:solidFill>
        <a:ln>
          <a:noFill/>
        </a:ln>
      </dgm:spPr>
      <dgm:t>
        <a:bodyPr/>
        <a:lstStyle/>
        <a:p>
          <a:r>
            <a:rPr lang="hu-HU" sz="3200" dirty="0">
              <a:solidFill>
                <a:schemeClr val="bg1"/>
              </a:solidFill>
            </a:rPr>
            <a:t>Felhasználás</a:t>
          </a:r>
          <a:endParaRPr lang="en-US" sz="3200" dirty="0">
            <a:solidFill>
              <a:schemeClr val="bg1"/>
            </a:solidFill>
          </a:endParaRPr>
        </a:p>
      </dgm:t>
    </dgm:pt>
    <dgm:pt modelId="{825DCCCA-CFB7-4EDE-9AA2-4C41FFF80CC4}" type="parTrans" cxnId="{85EB39B5-1A1D-4E25-B80B-39644018B389}">
      <dgm:prSet/>
      <dgm:spPr/>
      <dgm:t>
        <a:bodyPr/>
        <a:lstStyle/>
        <a:p>
          <a:endParaRPr lang="en-US" sz="2000"/>
        </a:p>
      </dgm:t>
    </dgm:pt>
    <dgm:pt modelId="{8A354D60-D514-48A1-9506-5A9E726812AD}" type="sibTrans" cxnId="{85EB39B5-1A1D-4E25-B80B-39644018B389}">
      <dgm:prSet/>
      <dgm:spPr/>
      <dgm:t>
        <a:bodyPr/>
        <a:lstStyle/>
        <a:p>
          <a:endParaRPr lang="en-US" sz="2000"/>
        </a:p>
      </dgm:t>
    </dgm:pt>
    <dgm:pt modelId="{9CFB04C8-B71F-40E7-816C-19BCE7E33309}">
      <dgm:prSet phldrT="[Text]" custT="1"/>
      <dgm:spPr>
        <a:solidFill>
          <a:schemeClr val="bg1">
            <a:alpha val="90000"/>
          </a:schemeClr>
        </a:solidFill>
      </dgm:spPr>
      <dgm:t>
        <a:bodyPr/>
        <a:lstStyle/>
        <a:p>
          <a:r>
            <a:rPr lang="hu-HU" sz="1600" dirty="0">
              <a:solidFill>
                <a:schemeClr val="tx2"/>
              </a:solidFill>
            </a:rPr>
            <a:t>Saját </a:t>
          </a:r>
          <a:r>
            <a:rPr lang="hu-HU" sz="1600" dirty="0" err="1">
              <a:solidFill>
                <a:schemeClr val="tx2"/>
              </a:solidFill>
            </a:rPr>
            <a:t>API-jainkat</a:t>
          </a:r>
          <a:r>
            <a:rPr lang="hu-HU" sz="1600" dirty="0">
              <a:solidFill>
                <a:schemeClr val="tx2"/>
              </a:solidFill>
            </a:rPr>
            <a:t> hozhatjuk saját platformunkkal</a:t>
          </a:r>
          <a:endParaRPr lang="en-US" sz="1600" dirty="0">
            <a:solidFill>
              <a:schemeClr val="tx2"/>
            </a:solidFill>
          </a:endParaRPr>
        </a:p>
      </dgm:t>
    </dgm:pt>
    <dgm:pt modelId="{6A18E3E0-BE78-4D66-8CD2-17898B652071}" type="parTrans" cxnId="{77EB9980-E192-48BE-9D4E-73858EA301C4}">
      <dgm:prSet/>
      <dgm:spPr/>
      <dgm:t>
        <a:bodyPr/>
        <a:lstStyle/>
        <a:p>
          <a:endParaRPr lang="en-US" sz="2000"/>
        </a:p>
      </dgm:t>
    </dgm:pt>
    <dgm:pt modelId="{20EBA9E9-1336-4C2A-93B5-69246B046AF7}" type="sibTrans" cxnId="{77EB9980-E192-48BE-9D4E-73858EA301C4}">
      <dgm:prSet/>
      <dgm:spPr/>
      <dgm:t>
        <a:bodyPr/>
        <a:lstStyle/>
        <a:p>
          <a:endParaRPr lang="en-US" sz="2000"/>
        </a:p>
      </dgm:t>
    </dgm:pt>
    <dgm:pt modelId="{5F884BF7-5910-4AB3-AB84-17A31F873E32}">
      <dgm:prSet phldrT="[Text]" custT="1"/>
      <dgm:spPr>
        <a:solidFill>
          <a:schemeClr val="bg1">
            <a:alpha val="90000"/>
          </a:schemeClr>
        </a:solidFill>
      </dgm:spPr>
      <dgm:t>
        <a:bodyPr/>
        <a:lstStyle/>
        <a:p>
          <a:endParaRPr lang="en-US" sz="1400" dirty="0">
            <a:solidFill>
              <a:schemeClr val="tx2"/>
            </a:solidFill>
          </a:endParaRPr>
        </a:p>
      </dgm:t>
    </dgm:pt>
    <dgm:pt modelId="{639809D6-75A9-4612-A0BD-F2A10AA4CB3B}" type="parTrans" cxnId="{87B49F80-677A-4AB4-8513-15A40824D50B}">
      <dgm:prSet/>
      <dgm:spPr/>
      <dgm:t>
        <a:bodyPr/>
        <a:lstStyle/>
        <a:p>
          <a:endParaRPr lang="en-US" sz="2000"/>
        </a:p>
      </dgm:t>
    </dgm:pt>
    <dgm:pt modelId="{AB14BE4F-662B-47FA-932A-C2154133533B}" type="sibTrans" cxnId="{87B49F80-677A-4AB4-8513-15A40824D50B}">
      <dgm:prSet/>
      <dgm:spPr/>
      <dgm:t>
        <a:bodyPr/>
        <a:lstStyle/>
        <a:p>
          <a:endParaRPr lang="en-US" sz="2000"/>
        </a:p>
      </dgm:t>
    </dgm:pt>
    <dgm:pt modelId="{2DF549C7-D4B7-47F3-9230-E5323612207D}">
      <dgm:prSet phldrT="[Text]" custT="1"/>
      <dgm:spPr>
        <a:solidFill>
          <a:schemeClr val="bg1">
            <a:alpha val="90000"/>
          </a:schemeClr>
        </a:solidFill>
      </dgm:spPr>
      <dgm:t>
        <a:bodyPr/>
        <a:lstStyle/>
        <a:p>
          <a:r>
            <a:rPr lang="en-US" sz="1600" dirty="0">
              <a:solidFill>
                <a:schemeClr val="tx2"/>
              </a:solidFill>
            </a:rPr>
            <a:t>API </a:t>
          </a:r>
          <a:r>
            <a:rPr lang="hu-HU" sz="1600" dirty="0">
              <a:solidFill>
                <a:schemeClr val="tx2"/>
              </a:solidFill>
            </a:rPr>
            <a:t>felderítése</a:t>
          </a:r>
          <a:endParaRPr lang="en-US" sz="1600" dirty="0">
            <a:solidFill>
              <a:schemeClr val="tx2"/>
            </a:solidFill>
          </a:endParaRPr>
        </a:p>
      </dgm:t>
    </dgm:pt>
    <dgm:pt modelId="{81FCAFBE-D9B2-48E4-8315-73F97542D42E}" type="sibTrans" cxnId="{6635276A-70D5-42F3-8703-F437618B00FB}">
      <dgm:prSet/>
      <dgm:spPr/>
      <dgm:t>
        <a:bodyPr/>
        <a:lstStyle/>
        <a:p>
          <a:endParaRPr lang="en-US" sz="2000"/>
        </a:p>
      </dgm:t>
    </dgm:pt>
    <dgm:pt modelId="{B6E165B4-C4E9-4A5D-937C-7378A448A8AF}" type="parTrans" cxnId="{6635276A-70D5-42F3-8703-F437618B00FB}">
      <dgm:prSet/>
      <dgm:spPr/>
      <dgm:t>
        <a:bodyPr/>
        <a:lstStyle/>
        <a:p>
          <a:endParaRPr lang="en-US" sz="2000"/>
        </a:p>
      </dgm:t>
    </dgm:pt>
    <dgm:pt modelId="{BF12C7F7-78E3-4BE3-9FDE-83B91518F044}">
      <dgm:prSet phldrT="[Text]" custT="1"/>
      <dgm:spPr>
        <a:solidFill>
          <a:schemeClr val="bg1">
            <a:alpha val="90000"/>
          </a:schemeClr>
        </a:solidFill>
      </dgm:spPr>
      <dgm:t>
        <a:bodyPr/>
        <a:lstStyle/>
        <a:p>
          <a:r>
            <a:rPr lang="en-US" sz="1600" dirty="0">
              <a:solidFill>
                <a:schemeClr val="tx2"/>
              </a:solidFill>
            </a:rPr>
            <a:t>SDK </a:t>
          </a:r>
          <a:r>
            <a:rPr lang="hu-HU" sz="1600" dirty="0">
              <a:solidFill>
                <a:schemeClr val="tx2"/>
              </a:solidFill>
            </a:rPr>
            <a:t>generálás</a:t>
          </a:r>
          <a:endParaRPr lang="en-US" sz="1600" dirty="0">
            <a:solidFill>
              <a:schemeClr val="tx2"/>
            </a:solidFill>
          </a:endParaRPr>
        </a:p>
      </dgm:t>
    </dgm:pt>
    <dgm:pt modelId="{7CF7B45F-0F22-4F53-87B9-A135DE2B2CBF}" type="sibTrans" cxnId="{ECFA5B51-9403-48A3-89D7-91B5E8EA99EB}">
      <dgm:prSet/>
      <dgm:spPr/>
      <dgm:t>
        <a:bodyPr/>
        <a:lstStyle/>
        <a:p>
          <a:endParaRPr lang="en-US" sz="2000"/>
        </a:p>
      </dgm:t>
    </dgm:pt>
    <dgm:pt modelId="{D748152B-B876-4477-A4A2-86EA60E94644}" type="parTrans" cxnId="{ECFA5B51-9403-48A3-89D7-91B5E8EA99EB}">
      <dgm:prSet/>
      <dgm:spPr/>
      <dgm:t>
        <a:bodyPr/>
        <a:lstStyle/>
        <a:p>
          <a:endParaRPr lang="en-US" sz="2000"/>
        </a:p>
      </dgm:t>
    </dgm:pt>
    <dgm:pt modelId="{358A2C04-CFFA-422B-82C3-C1355535BEBD}">
      <dgm:prSet phldrT="[Text]" custT="1"/>
      <dgm:spPr>
        <a:solidFill>
          <a:schemeClr val="bg1">
            <a:alpha val="90000"/>
          </a:schemeClr>
        </a:solidFill>
      </dgm:spPr>
      <dgm:t>
        <a:bodyPr/>
        <a:lstStyle/>
        <a:p>
          <a:r>
            <a:rPr lang="hu-HU" sz="1600" dirty="0">
              <a:solidFill>
                <a:schemeClr val="tx2"/>
              </a:solidFill>
            </a:rPr>
            <a:t>SSO, szerver által kezelve</a:t>
          </a:r>
          <a:endParaRPr lang="en-US" sz="1600" dirty="0">
            <a:solidFill>
              <a:schemeClr val="tx2"/>
            </a:solidFill>
          </a:endParaRPr>
        </a:p>
      </dgm:t>
    </dgm:pt>
    <dgm:pt modelId="{D2A339EC-53DE-47E3-B442-6EC5DDE6CBC1}" type="sibTrans" cxnId="{C5EAE7B4-52F5-4CC2-A21F-B3CA41AA256A}">
      <dgm:prSet/>
      <dgm:spPr/>
      <dgm:t>
        <a:bodyPr/>
        <a:lstStyle/>
        <a:p>
          <a:endParaRPr lang="en-US" sz="2000"/>
        </a:p>
      </dgm:t>
    </dgm:pt>
    <dgm:pt modelId="{4E1FB5AE-0E53-45CA-8819-EDBC37C03024}" type="parTrans" cxnId="{C5EAE7B4-52F5-4CC2-A21F-B3CA41AA256A}">
      <dgm:prSet/>
      <dgm:spPr/>
      <dgm:t>
        <a:bodyPr/>
        <a:lstStyle/>
        <a:p>
          <a:endParaRPr lang="en-US" sz="2000"/>
        </a:p>
      </dgm:t>
    </dgm:pt>
    <dgm:pt modelId="{D9C417D1-C2F2-4F5C-B3B0-0300DBE974F2}">
      <dgm:prSet phldrT="[Text]" custT="1"/>
      <dgm:spPr>
        <a:solidFill>
          <a:schemeClr val="bg1">
            <a:alpha val="90000"/>
          </a:schemeClr>
        </a:solidFill>
      </dgm:spPr>
      <dgm:t>
        <a:bodyPr/>
        <a:lstStyle/>
        <a:p>
          <a:r>
            <a:rPr lang="hu-HU" sz="1600" dirty="0" err="1">
              <a:solidFill>
                <a:schemeClr val="tx2"/>
              </a:solidFill>
            </a:rPr>
            <a:t>SDK-ba</a:t>
          </a:r>
          <a:r>
            <a:rPr lang="hu-HU" sz="1600" dirty="0">
              <a:solidFill>
                <a:schemeClr val="tx2"/>
              </a:solidFill>
            </a:rPr>
            <a:t> épített </a:t>
          </a:r>
          <a:r>
            <a:rPr lang="hu-HU" sz="1600" dirty="0" err="1">
              <a:solidFill>
                <a:schemeClr val="tx2"/>
              </a:solidFill>
            </a:rPr>
            <a:t>autentikáció</a:t>
          </a:r>
          <a:endParaRPr lang="en-US" sz="1600" dirty="0">
            <a:solidFill>
              <a:schemeClr val="tx2"/>
            </a:solidFill>
          </a:endParaRPr>
        </a:p>
      </dgm:t>
    </dgm:pt>
    <dgm:pt modelId="{51C9CC89-42DD-46F4-BCF4-C472324217CE}" type="sibTrans" cxnId="{BD28D745-5BAC-4773-AA83-72B2E703ADEA}">
      <dgm:prSet/>
      <dgm:spPr/>
      <dgm:t>
        <a:bodyPr/>
        <a:lstStyle/>
        <a:p>
          <a:endParaRPr lang="en-US" sz="2000"/>
        </a:p>
      </dgm:t>
    </dgm:pt>
    <dgm:pt modelId="{737E9D5A-4E13-49E1-B0AC-C5A60D88B960}" type="parTrans" cxnId="{BD28D745-5BAC-4773-AA83-72B2E703ADEA}">
      <dgm:prSet/>
      <dgm:spPr/>
      <dgm:t>
        <a:bodyPr/>
        <a:lstStyle/>
        <a:p>
          <a:endParaRPr lang="en-US" sz="2000"/>
        </a:p>
      </dgm:t>
    </dgm:pt>
    <dgm:pt modelId="{C05CA915-7EEA-462D-B900-6DEDFFF68710}">
      <dgm:prSet phldrT="[Text]" custT="1"/>
      <dgm:spPr>
        <a:solidFill>
          <a:schemeClr val="bg1">
            <a:alpha val="90000"/>
          </a:schemeClr>
        </a:solidFill>
      </dgm:spPr>
      <dgm:t>
        <a:bodyPr/>
        <a:lstStyle/>
        <a:p>
          <a:r>
            <a:rPr lang="hu-HU" sz="1600" dirty="0">
              <a:solidFill>
                <a:schemeClr val="tx2"/>
              </a:solidFill>
            </a:rPr>
            <a:t>Üzleti </a:t>
          </a:r>
          <a:r>
            <a:rPr lang="hu-HU" sz="1600" dirty="0" err="1">
              <a:solidFill>
                <a:schemeClr val="tx2"/>
              </a:solidFill>
            </a:rPr>
            <a:t>API-k</a:t>
          </a:r>
          <a:r>
            <a:rPr lang="hu-HU" sz="1600" dirty="0">
              <a:solidFill>
                <a:schemeClr val="tx2"/>
              </a:solidFill>
            </a:rPr>
            <a:t> publikálása</a:t>
          </a:r>
          <a:endParaRPr lang="en-US" sz="1600" dirty="0">
            <a:solidFill>
              <a:schemeClr val="tx2"/>
            </a:solidFill>
          </a:endParaRPr>
        </a:p>
      </dgm:t>
    </dgm:pt>
    <dgm:pt modelId="{F486F0F4-9810-4712-87E1-8C1FBB7DBA21}" type="sibTrans" cxnId="{D25A75A2-82E5-472D-AE16-C36340669577}">
      <dgm:prSet/>
      <dgm:spPr/>
      <dgm:t>
        <a:bodyPr/>
        <a:lstStyle/>
        <a:p>
          <a:endParaRPr lang="en-US" sz="2000"/>
        </a:p>
      </dgm:t>
    </dgm:pt>
    <dgm:pt modelId="{953989D8-735D-4C96-867B-2B20CDFFF62E}" type="parTrans" cxnId="{D25A75A2-82E5-472D-AE16-C36340669577}">
      <dgm:prSet/>
      <dgm:spPr/>
      <dgm:t>
        <a:bodyPr/>
        <a:lstStyle/>
        <a:p>
          <a:endParaRPr lang="en-US" sz="2000"/>
        </a:p>
      </dgm:t>
    </dgm:pt>
    <dgm:pt modelId="{51F79391-9481-42AF-AFAA-CB15BDF2B2D3}">
      <dgm:prSet phldrT="[Text]" custT="1"/>
      <dgm:spPr>
        <a:solidFill>
          <a:schemeClr val="bg1">
            <a:alpha val="90000"/>
          </a:schemeClr>
        </a:solidFill>
      </dgm:spPr>
      <dgm:t>
        <a:bodyPr/>
        <a:lstStyle/>
        <a:p>
          <a:r>
            <a:rPr lang="en-US" sz="1600" dirty="0" err="1">
              <a:solidFill>
                <a:schemeClr val="tx2"/>
              </a:solidFill>
            </a:rPr>
            <a:t>Microservice</a:t>
          </a:r>
          <a:r>
            <a:rPr lang="en-US" sz="1600" dirty="0">
              <a:solidFill>
                <a:schemeClr val="tx2"/>
              </a:solidFill>
            </a:rPr>
            <a:t> </a:t>
          </a:r>
          <a:r>
            <a:rPr lang="hu-HU" sz="1600" dirty="0">
              <a:solidFill>
                <a:schemeClr val="tx2"/>
              </a:solidFill>
            </a:rPr>
            <a:t>stílus</a:t>
          </a:r>
          <a:endParaRPr lang="en-US" sz="1600" dirty="0">
            <a:solidFill>
              <a:schemeClr val="tx2"/>
            </a:solidFill>
          </a:endParaRPr>
        </a:p>
      </dgm:t>
    </dgm:pt>
    <dgm:pt modelId="{682CA281-964F-4978-A6A1-28A38B43C78F}" type="sibTrans" cxnId="{C9ED7918-0D83-4523-9C00-0A03431F4999}">
      <dgm:prSet/>
      <dgm:spPr/>
      <dgm:t>
        <a:bodyPr/>
        <a:lstStyle/>
        <a:p>
          <a:endParaRPr lang="en-US" sz="2000"/>
        </a:p>
      </dgm:t>
    </dgm:pt>
    <dgm:pt modelId="{0C675186-FA1E-47A3-9EEB-86944CF54F4F}" type="parTrans" cxnId="{C9ED7918-0D83-4523-9C00-0A03431F4999}">
      <dgm:prSet/>
      <dgm:spPr/>
      <dgm:t>
        <a:bodyPr/>
        <a:lstStyle/>
        <a:p>
          <a:endParaRPr lang="en-US" sz="2000"/>
        </a:p>
      </dgm:t>
    </dgm:pt>
    <dgm:pt modelId="{2605697A-D97F-4AC2-9915-9622D7008AEF}">
      <dgm:prSet phldrT="[Text]" custT="1"/>
      <dgm:spPr>
        <a:solidFill>
          <a:schemeClr val="bg1">
            <a:alpha val="90000"/>
          </a:schemeClr>
        </a:solidFill>
      </dgm:spPr>
      <dgm:t>
        <a:bodyPr/>
        <a:lstStyle/>
        <a:p>
          <a:r>
            <a:rPr lang="hu-HU" sz="1600" dirty="0" err="1">
              <a:solidFill>
                <a:schemeClr val="tx2"/>
              </a:solidFill>
            </a:rPr>
            <a:t>Metaadatok</a:t>
          </a:r>
          <a:r>
            <a:rPr lang="hu-HU" sz="1600" dirty="0">
              <a:solidFill>
                <a:schemeClr val="tx2"/>
              </a:solidFill>
            </a:rPr>
            <a:t> publikálása</a:t>
          </a:r>
          <a:endParaRPr lang="en-US" sz="1600" dirty="0">
            <a:solidFill>
              <a:schemeClr val="tx2"/>
            </a:solidFill>
          </a:endParaRPr>
        </a:p>
      </dgm:t>
    </dgm:pt>
    <dgm:pt modelId="{1EA87D01-52EE-49FD-A6C2-403810282C25}" type="sibTrans" cxnId="{4F8E3DD2-CB44-47B8-A535-87116EF665FE}">
      <dgm:prSet/>
      <dgm:spPr/>
      <dgm:t>
        <a:bodyPr/>
        <a:lstStyle/>
        <a:p>
          <a:endParaRPr lang="en-US" sz="2000"/>
        </a:p>
      </dgm:t>
    </dgm:pt>
    <dgm:pt modelId="{9AEDFF71-83C9-4206-9639-A9036FBEFD7F}" type="parTrans" cxnId="{4F8E3DD2-CB44-47B8-A535-87116EF665FE}">
      <dgm:prSet/>
      <dgm:spPr/>
      <dgm:t>
        <a:bodyPr/>
        <a:lstStyle/>
        <a:p>
          <a:endParaRPr lang="en-US" sz="2000"/>
        </a:p>
      </dgm:t>
    </dgm:pt>
    <dgm:pt modelId="{AE0168C8-C913-4FEF-8985-0F87B25BB73F}">
      <dgm:prSet phldrT="[Text]" custT="1"/>
      <dgm:spPr>
        <a:solidFill>
          <a:schemeClr val="bg1">
            <a:alpha val="90000"/>
          </a:schemeClr>
        </a:solidFill>
      </dgm:spPr>
      <dgm:t>
        <a:bodyPr/>
        <a:lstStyle/>
        <a:p>
          <a:r>
            <a:rPr lang="en-US" sz="1600" dirty="0">
              <a:solidFill>
                <a:schemeClr val="tx2"/>
              </a:solidFill>
            </a:rPr>
            <a:t>SSO</a:t>
          </a:r>
        </a:p>
      </dgm:t>
    </dgm:pt>
    <dgm:pt modelId="{A2BF9D54-88B1-4990-8674-4410DE9B9834}" type="sibTrans" cxnId="{9014F561-6EBF-41E2-AA9B-797DD717E0FE}">
      <dgm:prSet/>
      <dgm:spPr/>
      <dgm:t>
        <a:bodyPr/>
        <a:lstStyle/>
        <a:p>
          <a:endParaRPr lang="en-US" sz="2000"/>
        </a:p>
      </dgm:t>
    </dgm:pt>
    <dgm:pt modelId="{ED7A08CA-E844-4901-95B0-B3A4DE435D9E}" type="parTrans" cxnId="{9014F561-6EBF-41E2-AA9B-797DD717E0FE}">
      <dgm:prSet/>
      <dgm:spPr/>
      <dgm:t>
        <a:bodyPr/>
        <a:lstStyle/>
        <a:p>
          <a:endParaRPr lang="en-US" sz="2000"/>
        </a:p>
      </dgm:t>
    </dgm:pt>
    <dgm:pt modelId="{77D101C8-DF59-4CE1-BB2A-2F5671728022}">
      <dgm:prSet phldrT="[Text]" custT="1"/>
      <dgm:spPr>
        <a:solidFill>
          <a:schemeClr val="bg1">
            <a:alpha val="90000"/>
          </a:schemeClr>
        </a:solidFill>
      </dgm:spPr>
      <dgm:t>
        <a:bodyPr/>
        <a:lstStyle/>
        <a:p>
          <a:r>
            <a:rPr lang="hu-HU" sz="1600" dirty="0">
              <a:solidFill>
                <a:schemeClr val="tx2"/>
              </a:solidFill>
            </a:rPr>
            <a:t>Egyszerű hozzáférés szabályozás</a:t>
          </a:r>
          <a:endParaRPr lang="en-US" sz="1600" dirty="0">
            <a:solidFill>
              <a:schemeClr val="tx2"/>
            </a:solidFill>
          </a:endParaRPr>
        </a:p>
      </dgm:t>
    </dgm:pt>
    <dgm:pt modelId="{E013F997-A5E4-474E-BB5E-7E0DD0AFD1C0}" type="sibTrans" cxnId="{B383B796-07B7-4318-A93B-FC7A0BFB4454}">
      <dgm:prSet/>
      <dgm:spPr/>
      <dgm:t>
        <a:bodyPr/>
        <a:lstStyle/>
        <a:p>
          <a:endParaRPr lang="en-US" sz="2000"/>
        </a:p>
      </dgm:t>
    </dgm:pt>
    <dgm:pt modelId="{FF21E83F-616D-44F7-A410-E1E221667387}" type="parTrans" cxnId="{B383B796-07B7-4318-A93B-FC7A0BFB4454}">
      <dgm:prSet/>
      <dgm:spPr/>
      <dgm:t>
        <a:bodyPr/>
        <a:lstStyle/>
        <a:p>
          <a:endParaRPr lang="en-US" sz="2000"/>
        </a:p>
      </dgm:t>
    </dgm:pt>
    <dgm:pt modelId="{7FA9C005-8514-48A5-B9FE-3E6D8B6FC0FB}">
      <dgm:prSet phldrT="[Text]" custT="1"/>
      <dgm:spPr>
        <a:solidFill>
          <a:schemeClr val="bg1">
            <a:alpha val="90000"/>
          </a:schemeClr>
        </a:solidFill>
      </dgm:spPr>
      <dgm:t>
        <a:bodyPr/>
        <a:lstStyle/>
        <a:p>
          <a:r>
            <a:rPr lang="hu-HU" sz="1600" dirty="0">
              <a:solidFill>
                <a:schemeClr val="tx2"/>
              </a:solidFill>
            </a:rPr>
            <a:t>Galéria</a:t>
          </a:r>
          <a:endParaRPr lang="en-US" sz="1600" dirty="0">
            <a:solidFill>
              <a:schemeClr val="tx2"/>
            </a:solidFill>
          </a:endParaRPr>
        </a:p>
      </dgm:t>
    </dgm:pt>
    <dgm:pt modelId="{E4A6332C-F0F6-4C84-9F39-17657CBAD55A}" type="parTrans" cxnId="{7E758954-708B-4C46-8751-83137BEDCEF3}">
      <dgm:prSet/>
      <dgm:spPr/>
      <dgm:t>
        <a:bodyPr/>
        <a:lstStyle/>
        <a:p>
          <a:endParaRPr lang="en-US" sz="2000"/>
        </a:p>
      </dgm:t>
    </dgm:pt>
    <dgm:pt modelId="{57679674-FF56-466A-ACFD-7E6A76679BB0}" type="sibTrans" cxnId="{7E758954-708B-4C46-8751-83137BEDCEF3}">
      <dgm:prSet/>
      <dgm:spPr/>
      <dgm:t>
        <a:bodyPr/>
        <a:lstStyle/>
        <a:p>
          <a:endParaRPr lang="en-US" sz="2000"/>
        </a:p>
      </dgm:t>
    </dgm:pt>
    <dgm:pt modelId="{75604E76-CB61-4631-A17A-FFE91DF4ADF7}" type="pres">
      <dgm:prSet presAssocID="{57D4AFBD-383A-44B9-9328-0346219DBD84}" presName="Name0" presStyleCnt="0">
        <dgm:presLayoutVars>
          <dgm:dir/>
          <dgm:animLvl val="lvl"/>
          <dgm:resizeHandles val="exact"/>
        </dgm:presLayoutVars>
      </dgm:prSet>
      <dgm:spPr/>
      <dgm:t>
        <a:bodyPr/>
        <a:lstStyle/>
        <a:p>
          <a:endParaRPr lang="hu-HU"/>
        </a:p>
      </dgm:t>
    </dgm:pt>
    <dgm:pt modelId="{A245EC50-95E2-488C-90FD-DB38C2709394}" type="pres">
      <dgm:prSet presAssocID="{F74E2776-067E-422A-8763-5CA852527945}" presName="boxAndChildren" presStyleCnt="0"/>
      <dgm:spPr/>
    </dgm:pt>
    <dgm:pt modelId="{0FC8E090-D0B8-4BA6-813E-6855EE5C0CC5}" type="pres">
      <dgm:prSet presAssocID="{F74E2776-067E-422A-8763-5CA852527945}" presName="parentTextBox" presStyleLbl="node1" presStyleIdx="0" presStyleCnt="2"/>
      <dgm:spPr/>
      <dgm:t>
        <a:bodyPr/>
        <a:lstStyle/>
        <a:p>
          <a:endParaRPr lang="hu-HU"/>
        </a:p>
      </dgm:t>
    </dgm:pt>
    <dgm:pt modelId="{323D6171-DFCA-4E68-BF67-69DD5615B276}" type="pres">
      <dgm:prSet presAssocID="{F74E2776-067E-422A-8763-5CA852527945}" presName="entireBox" presStyleLbl="node1" presStyleIdx="0" presStyleCnt="2" custLinFactNeighborX="4970" custLinFactNeighborY="-3734"/>
      <dgm:spPr/>
      <dgm:t>
        <a:bodyPr/>
        <a:lstStyle/>
        <a:p>
          <a:endParaRPr lang="hu-HU"/>
        </a:p>
      </dgm:t>
    </dgm:pt>
    <dgm:pt modelId="{36B8DD4C-7A25-4BFD-B12F-858784C28871}" type="pres">
      <dgm:prSet presAssocID="{F74E2776-067E-422A-8763-5CA852527945}" presName="descendantBox" presStyleCnt="0"/>
      <dgm:spPr/>
    </dgm:pt>
    <dgm:pt modelId="{5A7AA05D-4F40-434C-B68B-FF6A733128B6}" type="pres">
      <dgm:prSet presAssocID="{5F884BF7-5910-4AB3-AB84-17A31F873E32}" presName="childTextBox" presStyleLbl="fgAccFollowNode1" presStyleIdx="0" presStyleCnt="12">
        <dgm:presLayoutVars>
          <dgm:bulletEnabled val="1"/>
        </dgm:presLayoutVars>
      </dgm:prSet>
      <dgm:spPr/>
      <dgm:t>
        <a:bodyPr/>
        <a:lstStyle/>
        <a:p>
          <a:endParaRPr lang="hu-HU"/>
        </a:p>
      </dgm:t>
    </dgm:pt>
    <dgm:pt modelId="{4994D192-CC7F-4FB7-9B52-B9676A9B2F1F}" type="pres">
      <dgm:prSet presAssocID="{D9C417D1-C2F2-4F5C-B3B0-0300DBE974F2}" presName="childTextBox" presStyleLbl="fgAccFollowNode1" presStyleIdx="1" presStyleCnt="12">
        <dgm:presLayoutVars>
          <dgm:bulletEnabled val="1"/>
        </dgm:presLayoutVars>
      </dgm:prSet>
      <dgm:spPr/>
      <dgm:t>
        <a:bodyPr/>
        <a:lstStyle/>
        <a:p>
          <a:endParaRPr lang="hu-HU"/>
        </a:p>
      </dgm:t>
    </dgm:pt>
    <dgm:pt modelId="{32176689-65CC-467F-B1F4-4E11A6B26544}" type="pres">
      <dgm:prSet presAssocID="{358A2C04-CFFA-422B-82C3-C1355535BEBD}" presName="childTextBox" presStyleLbl="fgAccFollowNode1" presStyleIdx="2" presStyleCnt="12">
        <dgm:presLayoutVars>
          <dgm:bulletEnabled val="1"/>
        </dgm:presLayoutVars>
      </dgm:prSet>
      <dgm:spPr/>
      <dgm:t>
        <a:bodyPr/>
        <a:lstStyle/>
        <a:p>
          <a:endParaRPr lang="hu-HU"/>
        </a:p>
      </dgm:t>
    </dgm:pt>
    <dgm:pt modelId="{49D70D65-6EFB-459F-9661-BFCD6EAF256D}" type="pres">
      <dgm:prSet presAssocID="{BF12C7F7-78E3-4BE3-9FDE-83B91518F044}" presName="childTextBox" presStyleLbl="fgAccFollowNode1" presStyleIdx="3" presStyleCnt="12">
        <dgm:presLayoutVars>
          <dgm:bulletEnabled val="1"/>
        </dgm:presLayoutVars>
      </dgm:prSet>
      <dgm:spPr/>
      <dgm:t>
        <a:bodyPr/>
        <a:lstStyle/>
        <a:p>
          <a:endParaRPr lang="hu-HU"/>
        </a:p>
      </dgm:t>
    </dgm:pt>
    <dgm:pt modelId="{0F640987-C507-4A4B-A4B0-23CDEB1EF320}" type="pres">
      <dgm:prSet presAssocID="{2DF549C7-D4B7-47F3-9230-E5323612207D}" presName="childTextBox" presStyleLbl="fgAccFollowNode1" presStyleIdx="4" presStyleCnt="12">
        <dgm:presLayoutVars>
          <dgm:bulletEnabled val="1"/>
        </dgm:presLayoutVars>
      </dgm:prSet>
      <dgm:spPr/>
      <dgm:t>
        <a:bodyPr/>
        <a:lstStyle/>
        <a:p>
          <a:endParaRPr lang="hu-HU"/>
        </a:p>
      </dgm:t>
    </dgm:pt>
    <dgm:pt modelId="{135934B4-1168-42EA-833A-BC051B1F446E}" type="pres">
      <dgm:prSet presAssocID="{7FA9C005-8514-48A5-B9FE-3E6D8B6FC0FB}" presName="childTextBox" presStyleLbl="fgAccFollowNode1" presStyleIdx="5" presStyleCnt="12">
        <dgm:presLayoutVars>
          <dgm:bulletEnabled val="1"/>
        </dgm:presLayoutVars>
      </dgm:prSet>
      <dgm:spPr/>
      <dgm:t>
        <a:bodyPr/>
        <a:lstStyle/>
        <a:p>
          <a:endParaRPr lang="hu-HU"/>
        </a:p>
      </dgm:t>
    </dgm:pt>
    <dgm:pt modelId="{47FBD389-10A2-4248-B080-BC91C1B48CB1}" type="pres">
      <dgm:prSet presAssocID="{0561374F-CBA2-430B-8EBA-638DA1001FCD}" presName="sp" presStyleCnt="0"/>
      <dgm:spPr/>
    </dgm:pt>
    <dgm:pt modelId="{BAEB28C7-D9A1-4A13-93DE-C9C3AD6EDF47}" type="pres">
      <dgm:prSet presAssocID="{F8AA3E7D-5B5F-4F73-A568-51BFB626F742}" presName="arrowAndChildren" presStyleCnt="0"/>
      <dgm:spPr/>
    </dgm:pt>
    <dgm:pt modelId="{9C856397-47E4-4F83-BFF6-A19335FF21F3}" type="pres">
      <dgm:prSet presAssocID="{F8AA3E7D-5B5F-4F73-A568-51BFB626F742}" presName="parentTextArrow" presStyleLbl="node1" presStyleIdx="0" presStyleCnt="2"/>
      <dgm:spPr/>
      <dgm:t>
        <a:bodyPr/>
        <a:lstStyle/>
        <a:p>
          <a:endParaRPr lang="hu-HU"/>
        </a:p>
      </dgm:t>
    </dgm:pt>
    <dgm:pt modelId="{37150EE7-E18E-4301-A4C6-33F20178289E}" type="pres">
      <dgm:prSet presAssocID="{F8AA3E7D-5B5F-4F73-A568-51BFB626F742}" presName="arrow" presStyleLbl="node1" presStyleIdx="1" presStyleCnt="2"/>
      <dgm:spPr/>
      <dgm:t>
        <a:bodyPr/>
        <a:lstStyle/>
        <a:p>
          <a:endParaRPr lang="hu-HU"/>
        </a:p>
      </dgm:t>
    </dgm:pt>
    <dgm:pt modelId="{F302E6BD-1D0F-4B47-8D12-A425DDB4D5D9}" type="pres">
      <dgm:prSet presAssocID="{F8AA3E7D-5B5F-4F73-A568-51BFB626F742}" presName="descendantArrow" presStyleCnt="0"/>
      <dgm:spPr/>
    </dgm:pt>
    <dgm:pt modelId="{328EAB71-32AA-4DC4-AEF3-CB537D3AF6A6}" type="pres">
      <dgm:prSet presAssocID="{9CFB04C8-B71F-40E7-816C-19BCE7E33309}" presName="childTextArrow" presStyleLbl="fgAccFollowNode1" presStyleIdx="6" presStyleCnt="12">
        <dgm:presLayoutVars>
          <dgm:bulletEnabled val="1"/>
        </dgm:presLayoutVars>
      </dgm:prSet>
      <dgm:spPr/>
      <dgm:t>
        <a:bodyPr/>
        <a:lstStyle/>
        <a:p>
          <a:endParaRPr lang="hu-HU"/>
        </a:p>
      </dgm:t>
    </dgm:pt>
    <dgm:pt modelId="{5182D82B-4881-4163-B3D9-E343C5FB5B66}" type="pres">
      <dgm:prSet presAssocID="{77D101C8-DF59-4CE1-BB2A-2F5671728022}" presName="childTextArrow" presStyleLbl="fgAccFollowNode1" presStyleIdx="7" presStyleCnt="12">
        <dgm:presLayoutVars>
          <dgm:bulletEnabled val="1"/>
        </dgm:presLayoutVars>
      </dgm:prSet>
      <dgm:spPr/>
      <dgm:t>
        <a:bodyPr/>
        <a:lstStyle/>
        <a:p>
          <a:endParaRPr lang="hu-HU"/>
        </a:p>
      </dgm:t>
    </dgm:pt>
    <dgm:pt modelId="{D4B4EB3F-A097-42F4-9722-83D4F29EC6D5}" type="pres">
      <dgm:prSet presAssocID="{AE0168C8-C913-4FEF-8985-0F87B25BB73F}" presName="childTextArrow" presStyleLbl="fgAccFollowNode1" presStyleIdx="8" presStyleCnt="12">
        <dgm:presLayoutVars>
          <dgm:bulletEnabled val="1"/>
        </dgm:presLayoutVars>
      </dgm:prSet>
      <dgm:spPr/>
      <dgm:t>
        <a:bodyPr/>
        <a:lstStyle/>
        <a:p>
          <a:endParaRPr lang="hu-HU"/>
        </a:p>
      </dgm:t>
    </dgm:pt>
    <dgm:pt modelId="{2BFD7399-328F-44BE-8267-83226CB3EAD2}" type="pres">
      <dgm:prSet presAssocID="{2605697A-D97F-4AC2-9915-9622D7008AEF}" presName="childTextArrow" presStyleLbl="fgAccFollowNode1" presStyleIdx="9" presStyleCnt="12">
        <dgm:presLayoutVars>
          <dgm:bulletEnabled val="1"/>
        </dgm:presLayoutVars>
      </dgm:prSet>
      <dgm:spPr/>
      <dgm:t>
        <a:bodyPr/>
        <a:lstStyle/>
        <a:p>
          <a:endParaRPr lang="hu-HU"/>
        </a:p>
      </dgm:t>
    </dgm:pt>
    <dgm:pt modelId="{3952B695-C7A5-462A-93F9-170DF3D3B11C}" type="pres">
      <dgm:prSet presAssocID="{51F79391-9481-42AF-AFAA-CB15BDF2B2D3}" presName="childTextArrow" presStyleLbl="fgAccFollowNode1" presStyleIdx="10" presStyleCnt="12">
        <dgm:presLayoutVars>
          <dgm:bulletEnabled val="1"/>
        </dgm:presLayoutVars>
      </dgm:prSet>
      <dgm:spPr/>
      <dgm:t>
        <a:bodyPr/>
        <a:lstStyle/>
        <a:p>
          <a:endParaRPr lang="hu-HU"/>
        </a:p>
      </dgm:t>
    </dgm:pt>
    <dgm:pt modelId="{FFBBB86F-DFDF-43C4-AD8A-C32136267041}" type="pres">
      <dgm:prSet presAssocID="{C05CA915-7EEA-462D-B900-6DEDFFF68710}" presName="childTextArrow" presStyleLbl="fgAccFollowNode1" presStyleIdx="11" presStyleCnt="12">
        <dgm:presLayoutVars>
          <dgm:bulletEnabled val="1"/>
        </dgm:presLayoutVars>
      </dgm:prSet>
      <dgm:spPr/>
      <dgm:t>
        <a:bodyPr/>
        <a:lstStyle/>
        <a:p>
          <a:endParaRPr lang="hu-HU"/>
        </a:p>
      </dgm:t>
    </dgm:pt>
  </dgm:ptLst>
  <dgm:cxnLst>
    <dgm:cxn modelId="{174F1627-19DE-417A-BC55-9C83BC2E7BAE}" type="presOf" srcId="{358A2C04-CFFA-422B-82C3-C1355535BEBD}" destId="{32176689-65CC-467F-B1F4-4E11A6B26544}" srcOrd="0" destOrd="0" presId="urn:microsoft.com/office/officeart/2005/8/layout/process4"/>
    <dgm:cxn modelId="{B3F66291-E62C-424F-9B79-AF5484F77EF5}" type="presOf" srcId="{9CFB04C8-B71F-40E7-816C-19BCE7E33309}" destId="{328EAB71-32AA-4DC4-AEF3-CB537D3AF6A6}" srcOrd="0" destOrd="0" presId="urn:microsoft.com/office/officeart/2005/8/layout/process4"/>
    <dgm:cxn modelId="{7E758954-708B-4C46-8751-83137BEDCEF3}" srcId="{F74E2776-067E-422A-8763-5CA852527945}" destId="{7FA9C005-8514-48A5-B9FE-3E6D8B6FC0FB}" srcOrd="5" destOrd="0" parTransId="{E4A6332C-F0F6-4C84-9F39-17657CBAD55A}" sibTransId="{57679674-FF56-466A-ACFD-7E6A76679BB0}"/>
    <dgm:cxn modelId="{BDF10712-A71A-4356-B378-8D2291550298}" type="presOf" srcId="{F8AA3E7D-5B5F-4F73-A568-51BFB626F742}" destId="{9C856397-47E4-4F83-BFF6-A19335FF21F3}" srcOrd="0" destOrd="0" presId="urn:microsoft.com/office/officeart/2005/8/layout/process4"/>
    <dgm:cxn modelId="{201AA08D-8F8C-4FAD-90B5-3E9BC49E8FFD}" type="presOf" srcId="{51F79391-9481-42AF-AFAA-CB15BDF2B2D3}" destId="{3952B695-C7A5-462A-93F9-170DF3D3B11C}" srcOrd="0" destOrd="0" presId="urn:microsoft.com/office/officeart/2005/8/layout/process4"/>
    <dgm:cxn modelId="{24CBC6EA-A91C-406F-8AC7-92B808AF8CF4}" type="presOf" srcId="{77D101C8-DF59-4CE1-BB2A-2F5671728022}" destId="{5182D82B-4881-4163-B3D9-E343C5FB5B66}" srcOrd="0" destOrd="0" presId="urn:microsoft.com/office/officeart/2005/8/layout/process4"/>
    <dgm:cxn modelId="{5192053D-31DF-4291-AA4F-C9F7B5091C16}" type="presOf" srcId="{F8AA3E7D-5B5F-4F73-A568-51BFB626F742}" destId="{37150EE7-E18E-4301-A4C6-33F20178289E}" srcOrd="1" destOrd="0" presId="urn:microsoft.com/office/officeart/2005/8/layout/process4"/>
    <dgm:cxn modelId="{9014F561-6EBF-41E2-AA9B-797DD717E0FE}" srcId="{F8AA3E7D-5B5F-4F73-A568-51BFB626F742}" destId="{AE0168C8-C913-4FEF-8985-0F87B25BB73F}" srcOrd="2" destOrd="0" parTransId="{ED7A08CA-E844-4901-95B0-B3A4DE435D9E}" sibTransId="{A2BF9D54-88B1-4990-8674-4410DE9B9834}"/>
    <dgm:cxn modelId="{C5EAE7B4-52F5-4CC2-A21F-B3CA41AA256A}" srcId="{F74E2776-067E-422A-8763-5CA852527945}" destId="{358A2C04-CFFA-422B-82C3-C1355535BEBD}" srcOrd="2" destOrd="0" parTransId="{4E1FB5AE-0E53-45CA-8819-EDBC37C03024}" sibTransId="{D2A339EC-53DE-47E3-B442-6EC5DDE6CBC1}"/>
    <dgm:cxn modelId="{BD28D745-5BAC-4773-AA83-72B2E703ADEA}" srcId="{F74E2776-067E-422A-8763-5CA852527945}" destId="{D9C417D1-C2F2-4F5C-B3B0-0300DBE974F2}" srcOrd="1" destOrd="0" parTransId="{737E9D5A-4E13-49E1-B0AC-C5A60D88B960}" sibTransId="{51C9CC89-42DD-46F4-BCF4-C472324217CE}"/>
    <dgm:cxn modelId="{9DC06699-5552-4BFE-9E9C-42731CDD1123}" type="presOf" srcId="{7FA9C005-8514-48A5-B9FE-3E6D8B6FC0FB}" destId="{135934B4-1168-42EA-833A-BC051B1F446E}" srcOrd="0" destOrd="0" presId="urn:microsoft.com/office/officeart/2005/8/layout/process4"/>
    <dgm:cxn modelId="{9FA232A4-7B8B-4F93-B8B1-0F241F231EB1}" type="presOf" srcId="{57D4AFBD-383A-44B9-9328-0346219DBD84}" destId="{75604E76-CB61-4631-A17A-FFE91DF4ADF7}" srcOrd="0" destOrd="0" presId="urn:microsoft.com/office/officeart/2005/8/layout/process4"/>
    <dgm:cxn modelId="{4F8E3DD2-CB44-47B8-A535-87116EF665FE}" srcId="{F8AA3E7D-5B5F-4F73-A568-51BFB626F742}" destId="{2605697A-D97F-4AC2-9915-9622D7008AEF}" srcOrd="3" destOrd="0" parTransId="{9AEDFF71-83C9-4206-9639-A9036FBEFD7F}" sibTransId="{1EA87D01-52EE-49FD-A6C2-403810282C25}"/>
    <dgm:cxn modelId="{25EC3FDE-AF61-4697-87D0-0313D30E5AE3}" srcId="{57D4AFBD-383A-44B9-9328-0346219DBD84}" destId="{F8AA3E7D-5B5F-4F73-A568-51BFB626F742}" srcOrd="0" destOrd="0" parTransId="{4992FD2D-4608-4E05-84DD-C97F07F6A001}" sibTransId="{0561374F-CBA2-430B-8EBA-638DA1001FCD}"/>
    <dgm:cxn modelId="{D25A75A2-82E5-472D-AE16-C36340669577}" srcId="{F8AA3E7D-5B5F-4F73-A568-51BFB626F742}" destId="{C05CA915-7EEA-462D-B900-6DEDFFF68710}" srcOrd="5" destOrd="0" parTransId="{953989D8-735D-4C96-867B-2B20CDFFF62E}" sibTransId="{F486F0F4-9810-4712-87E1-8C1FBB7DBA21}"/>
    <dgm:cxn modelId="{6258CF19-8D89-4D16-9503-84617E149FCF}" type="presOf" srcId="{D9C417D1-C2F2-4F5C-B3B0-0300DBE974F2}" destId="{4994D192-CC7F-4FB7-9B52-B9676A9B2F1F}" srcOrd="0" destOrd="0" presId="urn:microsoft.com/office/officeart/2005/8/layout/process4"/>
    <dgm:cxn modelId="{6F79E73A-D665-4A23-B746-2FD84FEF1835}" type="presOf" srcId="{2605697A-D97F-4AC2-9915-9622D7008AEF}" destId="{2BFD7399-328F-44BE-8267-83226CB3EAD2}" srcOrd="0" destOrd="0" presId="urn:microsoft.com/office/officeart/2005/8/layout/process4"/>
    <dgm:cxn modelId="{D884FADB-D1BF-4844-A803-6A79AB0C44AC}" type="presOf" srcId="{2DF549C7-D4B7-47F3-9230-E5323612207D}" destId="{0F640987-C507-4A4B-A4B0-23CDEB1EF320}" srcOrd="0" destOrd="0" presId="urn:microsoft.com/office/officeart/2005/8/layout/process4"/>
    <dgm:cxn modelId="{41EE9438-4F6B-4F3C-9B87-EA9A0EB8EEDE}" type="presOf" srcId="{F74E2776-067E-422A-8763-5CA852527945}" destId="{323D6171-DFCA-4E68-BF67-69DD5615B276}" srcOrd="1" destOrd="0" presId="urn:microsoft.com/office/officeart/2005/8/layout/process4"/>
    <dgm:cxn modelId="{ECFA5B51-9403-48A3-89D7-91B5E8EA99EB}" srcId="{F74E2776-067E-422A-8763-5CA852527945}" destId="{BF12C7F7-78E3-4BE3-9FDE-83B91518F044}" srcOrd="3" destOrd="0" parTransId="{D748152B-B876-4477-A4A2-86EA60E94644}" sibTransId="{7CF7B45F-0F22-4F53-87B9-A135DE2B2CBF}"/>
    <dgm:cxn modelId="{77EB9980-E192-48BE-9D4E-73858EA301C4}" srcId="{F8AA3E7D-5B5F-4F73-A568-51BFB626F742}" destId="{9CFB04C8-B71F-40E7-816C-19BCE7E33309}" srcOrd="0" destOrd="0" parTransId="{6A18E3E0-BE78-4D66-8CD2-17898B652071}" sibTransId="{20EBA9E9-1336-4C2A-93B5-69246B046AF7}"/>
    <dgm:cxn modelId="{85EB39B5-1A1D-4E25-B80B-39644018B389}" srcId="{57D4AFBD-383A-44B9-9328-0346219DBD84}" destId="{F74E2776-067E-422A-8763-5CA852527945}" srcOrd="1" destOrd="0" parTransId="{825DCCCA-CFB7-4EDE-9AA2-4C41FFF80CC4}" sibTransId="{8A354D60-D514-48A1-9506-5A9E726812AD}"/>
    <dgm:cxn modelId="{6635276A-70D5-42F3-8703-F437618B00FB}" srcId="{F74E2776-067E-422A-8763-5CA852527945}" destId="{2DF549C7-D4B7-47F3-9230-E5323612207D}" srcOrd="4" destOrd="0" parTransId="{B6E165B4-C4E9-4A5D-937C-7378A448A8AF}" sibTransId="{81FCAFBE-D9B2-48E4-8315-73F97542D42E}"/>
    <dgm:cxn modelId="{C9E5EF04-99E9-46AD-8920-4B0714C67DBC}" type="presOf" srcId="{C05CA915-7EEA-462D-B900-6DEDFFF68710}" destId="{FFBBB86F-DFDF-43C4-AD8A-C32136267041}" srcOrd="0" destOrd="0" presId="urn:microsoft.com/office/officeart/2005/8/layout/process4"/>
    <dgm:cxn modelId="{FAEAE34E-F7CD-4D8C-B3CE-0AAEA9244C30}" type="presOf" srcId="{F74E2776-067E-422A-8763-5CA852527945}" destId="{0FC8E090-D0B8-4BA6-813E-6855EE5C0CC5}" srcOrd="0" destOrd="0" presId="urn:microsoft.com/office/officeart/2005/8/layout/process4"/>
    <dgm:cxn modelId="{B383B796-07B7-4318-A93B-FC7A0BFB4454}" srcId="{F8AA3E7D-5B5F-4F73-A568-51BFB626F742}" destId="{77D101C8-DF59-4CE1-BB2A-2F5671728022}" srcOrd="1" destOrd="0" parTransId="{FF21E83F-616D-44F7-A410-E1E221667387}" sibTransId="{E013F997-A5E4-474E-BB5E-7E0DD0AFD1C0}"/>
    <dgm:cxn modelId="{74C4CBC2-C555-41AD-B5A7-DD607B40AA07}" type="presOf" srcId="{AE0168C8-C913-4FEF-8985-0F87B25BB73F}" destId="{D4B4EB3F-A097-42F4-9722-83D4F29EC6D5}" srcOrd="0" destOrd="0" presId="urn:microsoft.com/office/officeart/2005/8/layout/process4"/>
    <dgm:cxn modelId="{33D0381D-9E23-45CC-83B9-E9E67AC03F10}" type="presOf" srcId="{5F884BF7-5910-4AB3-AB84-17A31F873E32}" destId="{5A7AA05D-4F40-434C-B68B-FF6A733128B6}" srcOrd="0" destOrd="0" presId="urn:microsoft.com/office/officeart/2005/8/layout/process4"/>
    <dgm:cxn modelId="{C9ED7918-0D83-4523-9C00-0A03431F4999}" srcId="{F8AA3E7D-5B5F-4F73-A568-51BFB626F742}" destId="{51F79391-9481-42AF-AFAA-CB15BDF2B2D3}" srcOrd="4" destOrd="0" parTransId="{0C675186-FA1E-47A3-9EEB-86944CF54F4F}" sibTransId="{682CA281-964F-4978-A6A1-28A38B43C78F}"/>
    <dgm:cxn modelId="{2C9996BE-9647-4642-84B1-7E2A32F6609F}" type="presOf" srcId="{BF12C7F7-78E3-4BE3-9FDE-83B91518F044}" destId="{49D70D65-6EFB-459F-9661-BFCD6EAF256D}" srcOrd="0" destOrd="0" presId="urn:microsoft.com/office/officeart/2005/8/layout/process4"/>
    <dgm:cxn modelId="{87B49F80-677A-4AB4-8513-15A40824D50B}" srcId="{F74E2776-067E-422A-8763-5CA852527945}" destId="{5F884BF7-5910-4AB3-AB84-17A31F873E32}" srcOrd="0" destOrd="0" parTransId="{639809D6-75A9-4612-A0BD-F2A10AA4CB3B}" sibTransId="{AB14BE4F-662B-47FA-932A-C2154133533B}"/>
    <dgm:cxn modelId="{C50F503E-450B-40FA-9A02-E5429D2148A0}" type="presParOf" srcId="{75604E76-CB61-4631-A17A-FFE91DF4ADF7}" destId="{A245EC50-95E2-488C-90FD-DB38C2709394}" srcOrd="0" destOrd="0" presId="urn:microsoft.com/office/officeart/2005/8/layout/process4"/>
    <dgm:cxn modelId="{72448A43-D01C-4E87-94A1-2701B90A7B30}" type="presParOf" srcId="{A245EC50-95E2-488C-90FD-DB38C2709394}" destId="{0FC8E090-D0B8-4BA6-813E-6855EE5C0CC5}" srcOrd="0" destOrd="0" presId="urn:microsoft.com/office/officeart/2005/8/layout/process4"/>
    <dgm:cxn modelId="{75BC7C4D-6480-403E-A874-EF201D040C41}" type="presParOf" srcId="{A245EC50-95E2-488C-90FD-DB38C2709394}" destId="{323D6171-DFCA-4E68-BF67-69DD5615B276}" srcOrd="1" destOrd="0" presId="urn:microsoft.com/office/officeart/2005/8/layout/process4"/>
    <dgm:cxn modelId="{278AF60A-D958-4385-961F-A363AE0523BE}" type="presParOf" srcId="{A245EC50-95E2-488C-90FD-DB38C2709394}" destId="{36B8DD4C-7A25-4BFD-B12F-858784C28871}" srcOrd="2" destOrd="0" presId="urn:microsoft.com/office/officeart/2005/8/layout/process4"/>
    <dgm:cxn modelId="{5E1DAAF1-211C-4247-A0D3-38C1B15E13D1}" type="presParOf" srcId="{36B8DD4C-7A25-4BFD-B12F-858784C28871}" destId="{5A7AA05D-4F40-434C-B68B-FF6A733128B6}" srcOrd="0" destOrd="0" presId="urn:microsoft.com/office/officeart/2005/8/layout/process4"/>
    <dgm:cxn modelId="{BB78A589-D4AD-42FE-BC50-3016AFB203AC}" type="presParOf" srcId="{36B8DD4C-7A25-4BFD-B12F-858784C28871}" destId="{4994D192-CC7F-4FB7-9B52-B9676A9B2F1F}" srcOrd="1" destOrd="0" presId="urn:microsoft.com/office/officeart/2005/8/layout/process4"/>
    <dgm:cxn modelId="{34B1463E-A22C-44E6-9A74-71441752E9C7}" type="presParOf" srcId="{36B8DD4C-7A25-4BFD-B12F-858784C28871}" destId="{32176689-65CC-467F-B1F4-4E11A6B26544}" srcOrd="2" destOrd="0" presId="urn:microsoft.com/office/officeart/2005/8/layout/process4"/>
    <dgm:cxn modelId="{B3209A13-B9F5-4373-BD58-4057C121DFDB}" type="presParOf" srcId="{36B8DD4C-7A25-4BFD-B12F-858784C28871}" destId="{49D70D65-6EFB-459F-9661-BFCD6EAF256D}" srcOrd="3" destOrd="0" presId="urn:microsoft.com/office/officeart/2005/8/layout/process4"/>
    <dgm:cxn modelId="{25825222-2AD7-4541-9282-ED4280CB523B}" type="presParOf" srcId="{36B8DD4C-7A25-4BFD-B12F-858784C28871}" destId="{0F640987-C507-4A4B-A4B0-23CDEB1EF320}" srcOrd="4" destOrd="0" presId="urn:microsoft.com/office/officeart/2005/8/layout/process4"/>
    <dgm:cxn modelId="{E63CA72D-9CB1-4B31-A0C0-587D58C0F865}" type="presParOf" srcId="{36B8DD4C-7A25-4BFD-B12F-858784C28871}" destId="{135934B4-1168-42EA-833A-BC051B1F446E}" srcOrd="5" destOrd="0" presId="urn:microsoft.com/office/officeart/2005/8/layout/process4"/>
    <dgm:cxn modelId="{89322708-0F07-453B-9F33-55416029F64E}" type="presParOf" srcId="{75604E76-CB61-4631-A17A-FFE91DF4ADF7}" destId="{47FBD389-10A2-4248-B080-BC91C1B48CB1}" srcOrd="1" destOrd="0" presId="urn:microsoft.com/office/officeart/2005/8/layout/process4"/>
    <dgm:cxn modelId="{AE96B9A2-0E6F-4CBF-B230-43014C076FCB}" type="presParOf" srcId="{75604E76-CB61-4631-A17A-FFE91DF4ADF7}" destId="{BAEB28C7-D9A1-4A13-93DE-C9C3AD6EDF47}" srcOrd="2" destOrd="0" presId="urn:microsoft.com/office/officeart/2005/8/layout/process4"/>
    <dgm:cxn modelId="{A853D439-E252-4C0E-81A6-F5585F35B02A}" type="presParOf" srcId="{BAEB28C7-D9A1-4A13-93DE-C9C3AD6EDF47}" destId="{9C856397-47E4-4F83-BFF6-A19335FF21F3}" srcOrd="0" destOrd="0" presId="urn:microsoft.com/office/officeart/2005/8/layout/process4"/>
    <dgm:cxn modelId="{884A15E6-A4CD-47D1-A698-DD0D71EBD01D}" type="presParOf" srcId="{BAEB28C7-D9A1-4A13-93DE-C9C3AD6EDF47}" destId="{37150EE7-E18E-4301-A4C6-33F20178289E}" srcOrd="1" destOrd="0" presId="urn:microsoft.com/office/officeart/2005/8/layout/process4"/>
    <dgm:cxn modelId="{060D2D1A-7E82-43BC-A18E-47BC4EA36CA5}" type="presParOf" srcId="{BAEB28C7-D9A1-4A13-93DE-C9C3AD6EDF47}" destId="{F302E6BD-1D0F-4B47-8D12-A425DDB4D5D9}" srcOrd="2" destOrd="0" presId="urn:microsoft.com/office/officeart/2005/8/layout/process4"/>
    <dgm:cxn modelId="{9D73C245-5216-4FFF-935A-6E7E801347F0}" type="presParOf" srcId="{F302E6BD-1D0F-4B47-8D12-A425DDB4D5D9}" destId="{328EAB71-32AA-4DC4-AEF3-CB537D3AF6A6}" srcOrd="0" destOrd="0" presId="urn:microsoft.com/office/officeart/2005/8/layout/process4"/>
    <dgm:cxn modelId="{0C77C434-D5B2-4C96-BB06-52EA401F2B77}" type="presParOf" srcId="{F302E6BD-1D0F-4B47-8D12-A425DDB4D5D9}" destId="{5182D82B-4881-4163-B3D9-E343C5FB5B66}" srcOrd="1" destOrd="0" presId="urn:microsoft.com/office/officeart/2005/8/layout/process4"/>
    <dgm:cxn modelId="{CEA05762-D784-4695-A748-BBD2FF11B744}" type="presParOf" srcId="{F302E6BD-1D0F-4B47-8D12-A425DDB4D5D9}" destId="{D4B4EB3F-A097-42F4-9722-83D4F29EC6D5}" srcOrd="2" destOrd="0" presId="urn:microsoft.com/office/officeart/2005/8/layout/process4"/>
    <dgm:cxn modelId="{098148EA-BA3E-4E32-AEEC-23F2908F5623}" type="presParOf" srcId="{F302E6BD-1D0F-4B47-8D12-A425DDB4D5D9}" destId="{2BFD7399-328F-44BE-8267-83226CB3EAD2}" srcOrd="3" destOrd="0" presId="urn:microsoft.com/office/officeart/2005/8/layout/process4"/>
    <dgm:cxn modelId="{B2BBA9E5-0CAE-4750-899B-3988695EE62E}" type="presParOf" srcId="{F302E6BD-1D0F-4B47-8D12-A425DDB4D5D9}" destId="{3952B695-C7A5-462A-93F9-170DF3D3B11C}" srcOrd="4" destOrd="0" presId="urn:microsoft.com/office/officeart/2005/8/layout/process4"/>
    <dgm:cxn modelId="{9838ECCD-80A1-4783-B2C8-8A467B451281}" type="presParOf" srcId="{F302E6BD-1D0F-4B47-8D12-A425DDB4D5D9}" destId="{FFBBB86F-DFDF-43C4-AD8A-C32136267041}" srcOrd="5"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D6171-DFCA-4E68-BF67-69DD5615B276}">
      <dsp:nvSpPr>
        <dsp:cNvPr id="0" name=""/>
        <dsp:cNvSpPr/>
      </dsp:nvSpPr>
      <dsp:spPr>
        <a:xfrm>
          <a:off x="0" y="2482475"/>
          <a:ext cx="11080749" cy="1669677"/>
        </a:xfrm>
        <a:prstGeom prst="rec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hu-HU" sz="3200" kern="1200" dirty="0">
              <a:solidFill>
                <a:schemeClr val="bg1"/>
              </a:solidFill>
            </a:rPr>
            <a:t>Felhasználás</a:t>
          </a:r>
          <a:endParaRPr lang="en-US" sz="3200" kern="1200" dirty="0">
            <a:solidFill>
              <a:schemeClr val="bg1"/>
            </a:solidFill>
          </a:endParaRPr>
        </a:p>
      </dsp:txBody>
      <dsp:txXfrm>
        <a:off x="0" y="2482475"/>
        <a:ext cx="11080749" cy="901626"/>
      </dsp:txXfrm>
    </dsp:sp>
    <dsp:sp modelId="{5A7AA05D-4F40-434C-B68B-FF6A733128B6}">
      <dsp:nvSpPr>
        <dsp:cNvPr id="0" name=""/>
        <dsp:cNvSpPr/>
      </dsp:nvSpPr>
      <dsp:spPr>
        <a:xfrm>
          <a:off x="5410"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endParaRPr lang="en-US" sz="1400" kern="1200" dirty="0">
            <a:solidFill>
              <a:schemeClr val="tx2"/>
            </a:solidFill>
          </a:endParaRPr>
        </a:p>
      </dsp:txBody>
      <dsp:txXfrm>
        <a:off x="5410" y="3413053"/>
        <a:ext cx="1844988" cy="768051"/>
      </dsp:txXfrm>
    </dsp:sp>
    <dsp:sp modelId="{4994D192-CC7F-4FB7-9B52-B9676A9B2F1F}">
      <dsp:nvSpPr>
        <dsp:cNvPr id="0" name=""/>
        <dsp:cNvSpPr/>
      </dsp:nvSpPr>
      <dsp:spPr>
        <a:xfrm>
          <a:off x="1850398"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err="1">
              <a:solidFill>
                <a:schemeClr val="tx2"/>
              </a:solidFill>
            </a:rPr>
            <a:t>SDK-ba</a:t>
          </a:r>
          <a:r>
            <a:rPr lang="hu-HU" sz="1600" kern="1200" dirty="0">
              <a:solidFill>
                <a:schemeClr val="tx2"/>
              </a:solidFill>
            </a:rPr>
            <a:t> épített </a:t>
          </a:r>
          <a:r>
            <a:rPr lang="hu-HU" sz="1600" kern="1200" dirty="0" err="1">
              <a:solidFill>
                <a:schemeClr val="tx2"/>
              </a:solidFill>
            </a:rPr>
            <a:t>autentikáció</a:t>
          </a:r>
          <a:endParaRPr lang="en-US" sz="1600" kern="1200" dirty="0">
            <a:solidFill>
              <a:schemeClr val="tx2"/>
            </a:solidFill>
          </a:endParaRPr>
        </a:p>
      </dsp:txBody>
      <dsp:txXfrm>
        <a:off x="1850398" y="3413053"/>
        <a:ext cx="1844988" cy="768051"/>
      </dsp:txXfrm>
    </dsp:sp>
    <dsp:sp modelId="{32176689-65CC-467F-B1F4-4E11A6B26544}">
      <dsp:nvSpPr>
        <dsp:cNvPr id="0" name=""/>
        <dsp:cNvSpPr/>
      </dsp:nvSpPr>
      <dsp:spPr>
        <a:xfrm>
          <a:off x="3695386"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a:solidFill>
                <a:schemeClr val="tx2"/>
              </a:solidFill>
            </a:rPr>
            <a:t>SSO, szerver által kezelve</a:t>
          </a:r>
          <a:endParaRPr lang="en-US" sz="1600" kern="1200" dirty="0">
            <a:solidFill>
              <a:schemeClr val="tx2"/>
            </a:solidFill>
          </a:endParaRPr>
        </a:p>
      </dsp:txBody>
      <dsp:txXfrm>
        <a:off x="3695386" y="3413053"/>
        <a:ext cx="1844988" cy="768051"/>
      </dsp:txXfrm>
    </dsp:sp>
    <dsp:sp modelId="{49D70D65-6EFB-459F-9661-BFCD6EAF256D}">
      <dsp:nvSpPr>
        <dsp:cNvPr id="0" name=""/>
        <dsp:cNvSpPr/>
      </dsp:nvSpPr>
      <dsp:spPr>
        <a:xfrm>
          <a:off x="5540374"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a:solidFill>
                <a:schemeClr val="tx2"/>
              </a:solidFill>
            </a:rPr>
            <a:t>SDK </a:t>
          </a:r>
          <a:r>
            <a:rPr lang="hu-HU" sz="1600" kern="1200" dirty="0">
              <a:solidFill>
                <a:schemeClr val="tx2"/>
              </a:solidFill>
            </a:rPr>
            <a:t>generálás</a:t>
          </a:r>
          <a:endParaRPr lang="en-US" sz="1600" kern="1200" dirty="0">
            <a:solidFill>
              <a:schemeClr val="tx2"/>
            </a:solidFill>
          </a:endParaRPr>
        </a:p>
      </dsp:txBody>
      <dsp:txXfrm>
        <a:off x="5540374" y="3413053"/>
        <a:ext cx="1844988" cy="768051"/>
      </dsp:txXfrm>
    </dsp:sp>
    <dsp:sp modelId="{0F640987-C507-4A4B-A4B0-23CDEB1EF320}">
      <dsp:nvSpPr>
        <dsp:cNvPr id="0" name=""/>
        <dsp:cNvSpPr/>
      </dsp:nvSpPr>
      <dsp:spPr>
        <a:xfrm>
          <a:off x="7385363"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a:solidFill>
                <a:schemeClr val="tx2"/>
              </a:solidFill>
            </a:rPr>
            <a:t>API </a:t>
          </a:r>
          <a:r>
            <a:rPr lang="hu-HU" sz="1600" kern="1200" dirty="0">
              <a:solidFill>
                <a:schemeClr val="tx2"/>
              </a:solidFill>
            </a:rPr>
            <a:t>felderítése</a:t>
          </a:r>
          <a:endParaRPr lang="en-US" sz="1600" kern="1200" dirty="0">
            <a:solidFill>
              <a:schemeClr val="tx2"/>
            </a:solidFill>
          </a:endParaRPr>
        </a:p>
      </dsp:txBody>
      <dsp:txXfrm>
        <a:off x="7385363" y="3413053"/>
        <a:ext cx="1844988" cy="768051"/>
      </dsp:txXfrm>
    </dsp:sp>
    <dsp:sp modelId="{135934B4-1168-42EA-833A-BC051B1F446E}">
      <dsp:nvSpPr>
        <dsp:cNvPr id="0" name=""/>
        <dsp:cNvSpPr/>
      </dsp:nvSpPr>
      <dsp:spPr>
        <a:xfrm>
          <a:off x="9230351" y="3413053"/>
          <a:ext cx="1844988" cy="76805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a:solidFill>
                <a:schemeClr val="tx2"/>
              </a:solidFill>
            </a:rPr>
            <a:t>Galéria</a:t>
          </a:r>
          <a:endParaRPr lang="en-US" sz="1600" kern="1200" dirty="0">
            <a:solidFill>
              <a:schemeClr val="tx2"/>
            </a:solidFill>
          </a:endParaRPr>
        </a:p>
      </dsp:txBody>
      <dsp:txXfrm>
        <a:off x="9230351" y="3413053"/>
        <a:ext cx="1844988" cy="768051"/>
      </dsp:txXfrm>
    </dsp:sp>
    <dsp:sp modelId="{37150EE7-E18E-4301-A4C6-33F20178289E}">
      <dsp:nvSpPr>
        <dsp:cNvPr id="0" name=""/>
        <dsp:cNvSpPr/>
      </dsp:nvSpPr>
      <dsp:spPr>
        <a:xfrm rot="10800000">
          <a:off x="0" y="1901"/>
          <a:ext cx="11080749" cy="2567964"/>
        </a:xfrm>
        <a:prstGeom prst="upArrowCallout">
          <a:avLst/>
        </a:prstGeom>
        <a:solidFill>
          <a:srgbClr val="00B0F0"/>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a:lnSpc>
              <a:spcPct val="90000"/>
            </a:lnSpc>
            <a:spcBef>
              <a:spcPct val="0"/>
            </a:spcBef>
            <a:spcAft>
              <a:spcPct val="35000"/>
            </a:spcAft>
          </a:pPr>
          <a:r>
            <a:rPr lang="en-US" sz="3200" kern="1200" dirty="0">
              <a:solidFill>
                <a:schemeClr val="bg1"/>
              </a:solidFill>
            </a:rPr>
            <a:t>API</a:t>
          </a:r>
          <a:r>
            <a:rPr lang="hu-HU" sz="3200" kern="1200" dirty="0">
              <a:solidFill>
                <a:schemeClr val="bg1"/>
              </a:solidFill>
            </a:rPr>
            <a:t> létrehozása</a:t>
          </a:r>
          <a:endParaRPr lang="en-US" sz="3200" kern="1200" dirty="0">
            <a:solidFill>
              <a:schemeClr val="bg1"/>
            </a:solidFill>
          </a:endParaRPr>
        </a:p>
      </dsp:txBody>
      <dsp:txXfrm rot="-10800000">
        <a:off x="0" y="1901"/>
        <a:ext cx="11080749" cy="901355"/>
      </dsp:txXfrm>
    </dsp:sp>
    <dsp:sp modelId="{328EAB71-32AA-4DC4-AEF3-CB537D3AF6A6}">
      <dsp:nvSpPr>
        <dsp:cNvPr id="0" name=""/>
        <dsp:cNvSpPr/>
      </dsp:nvSpPr>
      <dsp:spPr>
        <a:xfrm>
          <a:off x="5410"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a:solidFill>
                <a:schemeClr val="tx2"/>
              </a:solidFill>
            </a:rPr>
            <a:t>Saját </a:t>
          </a:r>
          <a:r>
            <a:rPr lang="hu-HU" sz="1600" kern="1200" dirty="0" err="1">
              <a:solidFill>
                <a:schemeClr val="tx2"/>
              </a:solidFill>
            </a:rPr>
            <a:t>API-jainkat</a:t>
          </a:r>
          <a:r>
            <a:rPr lang="hu-HU" sz="1600" kern="1200" dirty="0">
              <a:solidFill>
                <a:schemeClr val="tx2"/>
              </a:solidFill>
            </a:rPr>
            <a:t> hozhatjuk saját platformunkkal</a:t>
          </a:r>
          <a:endParaRPr lang="en-US" sz="1600" kern="1200" dirty="0">
            <a:solidFill>
              <a:schemeClr val="tx2"/>
            </a:solidFill>
          </a:endParaRPr>
        </a:p>
      </dsp:txBody>
      <dsp:txXfrm>
        <a:off x="5410" y="903256"/>
        <a:ext cx="1844988" cy="767821"/>
      </dsp:txXfrm>
    </dsp:sp>
    <dsp:sp modelId="{5182D82B-4881-4163-B3D9-E343C5FB5B66}">
      <dsp:nvSpPr>
        <dsp:cNvPr id="0" name=""/>
        <dsp:cNvSpPr/>
      </dsp:nvSpPr>
      <dsp:spPr>
        <a:xfrm>
          <a:off x="1850398"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a:solidFill>
                <a:schemeClr val="tx2"/>
              </a:solidFill>
            </a:rPr>
            <a:t>Egyszerű hozzáférés szabályozás</a:t>
          </a:r>
          <a:endParaRPr lang="en-US" sz="1600" kern="1200" dirty="0">
            <a:solidFill>
              <a:schemeClr val="tx2"/>
            </a:solidFill>
          </a:endParaRPr>
        </a:p>
      </dsp:txBody>
      <dsp:txXfrm>
        <a:off x="1850398" y="903256"/>
        <a:ext cx="1844988" cy="767821"/>
      </dsp:txXfrm>
    </dsp:sp>
    <dsp:sp modelId="{D4B4EB3F-A097-42F4-9722-83D4F29EC6D5}">
      <dsp:nvSpPr>
        <dsp:cNvPr id="0" name=""/>
        <dsp:cNvSpPr/>
      </dsp:nvSpPr>
      <dsp:spPr>
        <a:xfrm>
          <a:off x="3695386"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a:solidFill>
                <a:schemeClr val="tx2"/>
              </a:solidFill>
            </a:rPr>
            <a:t>SSO</a:t>
          </a:r>
        </a:p>
      </dsp:txBody>
      <dsp:txXfrm>
        <a:off x="3695386" y="903256"/>
        <a:ext cx="1844988" cy="767821"/>
      </dsp:txXfrm>
    </dsp:sp>
    <dsp:sp modelId="{2BFD7399-328F-44BE-8267-83226CB3EAD2}">
      <dsp:nvSpPr>
        <dsp:cNvPr id="0" name=""/>
        <dsp:cNvSpPr/>
      </dsp:nvSpPr>
      <dsp:spPr>
        <a:xfrm>
          <a:off x="5540374"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err="1">
              <a:solidFill>
                <a:schemeClr val="tx2"/>
              </a:solidFill>
            </a:rPr>
            <a:t>Metaadatok</a:t>
          </a:r>
          <a:r>
            <a:rPr lang="hu-HU" sz="1600" kern="1200" dirty="0">
              <a:solidFill>
                <a:schemeClr val="tx2"/>
              </a:solidFill>
            </a:rPr>
            <a:t> publikálása</a:t>
          </a:r>
          <a:endParaRPr lang="en-US" sz="1600" kern="1200" dirty="0">
            <a:solidFill>
              <a:schemeClr val="tx2"/>
            </a:solidFill>
          </a:endParaRPr>
        </a:p>
      </dsp:txBody>
      <dsp:txXfrm>
        <a:off x="5540374" y="903256"/>
        <a:ext cx="1844988" cy="767821"/>
      </dsp:txXfrm>
    </dsp:sp>
    <dsp:sp modelId="{3952B695-C7A5-462A-93F9-170DF3D3B11C}">
      <dsp:nvSpPr>
        <dsp:cNvPr id="0" name=""/>
        <dsp:cNvSpPr/>
      </dsp:nvSpPr>
      <dsp:spPr>
        <a:xfrm>
          <a:off x="7385363"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en-US" sz="1600" kern="1200" dirty="0" err="1">
              <a:solidFill>
                <a:schemeClr val="tx2"/>
              </a:solidFill>
            </a:rPr>
            <a:t>Microservice</a:t>
          </a:r>
          <a:r>
            <a:rPr lang="en-US" sz="1600" kern="1200" dirty="0">
              <a:solidFill>
                <a:schemeClr val="tx2"/>
              </a:solidFill>
            </a:rPr>
            <a:t> </a:t>
          </a:r>
          <a:r>
            <a:rPr lang="hu-HU" sz="1600" kern="1200" dirty="0">
              <a:solidFill>
                <a:schemeClr val="tx2"/>
              </a:solidFill>
            </a:rPr>
            <a:t>stílus</a:t>
          </a:r>
          <a:endParaRPr lang="en-US" sz="1600" kern="1200" dirty="0">
            <a:solidFill>
              <a:schemeClr val="tx2"/>
            </a:solidFill>
          </a:endParaRPr>
        </a:p>
      </dsp:txBody>
      <dsp:txXfrm>
        <a:off x="7385363" y="903256"/>
        <a:ext cx="1844988" cy="767821"/>
      </dsp:txXfrm>
    </dsp:sp>
    <dsp:sp modelId="{FFBBB86F-DFDF-43C4-AD8A-C32136267041}">
      <dsp:nvSpPr>
        <dsp:cNvPr id="0" name=""/>
        <dsp:cNvSpPr/>
      </dsp:nvSpPr>
      <dsp:spPr>
        <a:xfrm>
          <a:off x="9230351" y="903256"/>
          <a:ext cx="1844988" cy="767821"/>
        </a:xfrm>
        <a:prstGeom prst="rect">
          <a:avLst/>
        </a:prstGeom>
        <a:solidFill>
          <a:schemeClr val="bg1">
            <a:alpha val="9000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a:lnSpc>
              <a:spcPct val="90000"/>
            </a:lnSpc>
            <a:spcBef>
              <a:spcPct val="0"/>
            </a:spcBef>
            <a:spcAft>
              <a:spcPct val="35000"/>
            </a:spcAft>
          </a:pPr>
          <a:r>
            <a:rPr lang="hu-HU" sz="1600" kern="1200" dirty="0">
              <a:solidFill>
                <a:schemeClr val="tx2"/>
              </a:solidFill>
            </a:rPr>
            <a:t>Üzleti </a:t>
          </a:r>
          <a:r>
            <a:rPr lang="hu-HU" sz="1600" kern="1200" dirty="0" err="1">
              <a:solidFill>
                <a:schemeClr val="tx2"/>
              </a:solidFill>
            </a:rPr>
            <a:t>API-k</a:t>
          </a:r>
          <a:r>
            <a:rPr lang="hu-HU" sz="1600" kern="1200" dirty="0">
              <a:solidFill>
                <a:schemeClr val="tx2"/>
              </a:solidFill>
            </a:rPr>
            <a:t> publikálása</a:t>
          </a:r>
          <a:endParaRPr lang="en-US" sz="1600" kern="1200" dirty="0">
            <a:solidFill>
              <a:schemeClr val="tx2"/>
            </a:solidFill>
          </a:endParaRPr>
        </a:p>
      </dsp:txBody>
      <dsp:txXfrm>
        <a:off x="9230351" y="903256"/>
        <a:ext cx="1844988" cy="7678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C070BA-48D2-46DF-B2F5-CC1074F4FE7C}" type="datetimeFigureOut">
              <a:rPr lang="hu-HU" smtClean="0"/>
              <a:t>2016. 08. 17.</a:t>
            </a:fld>
            <a:endParaRPr lang="hu-HU"/>
          </a:p>
        </p:txBody>
      </p:sp>
      <p:sp>
        <p:nvSpPr>
          <p:cNvPr id="4" name="Élőláb hely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3470099-FED9-481B-8CD9-1603F81ACBC2}" type="slidenum">
              <a:rPr lang="hu-HU" smtClean="0"/>
              <a:t>‹#›</a:t>
            </a:fld>
            <a:endParaRPr lang="hu-HU"/>
          </a:p>
        </p:txBody>
      </p:sp>
    </p:spTree>
    <p:extLst>
      <p:ext uri="{BB962C8B-B14F-4D97-AF65-F5344CB8AC3E}">
        <p14:creationId xmlns:p14="http://schemas.microsoft.com/office/powerpoint/2010/main" val="27032768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A4F5E2-6289-4113-A8BE-5EB5634FCFBB}" type="datetimeFigureOut">
              <a:rPr lang="hu-HU" smtClean="0"/>
              <a:t>2016. 08. 17.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698E1-8E8E-46AB-BB77-09BEFD6B733A}" type="slidenum">
              <a:rPr lang="hu-HU" smtClean="0"/>
              <a:t>‹#›</a:t>
            </a:fld>
            <a:endParaRPr lang="hu-HU"/>
          </a:p>
        </p:txBody>
      </p:sp>
    </p:spTree>
    <p:extLst>
      <p:ext uri="{BB962C8B-B14F-4D97-AF65-F5344CB8AC3E}">
        <p14:creationId xmlns:p14="http://schemas.microsoft.com/office/powerpoint/2010/main" val="1025290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1</a:t>
            </a:fld>
            <a:endParaRPr lang="hu-HU"/>
          </a:p>
        </p:txBody>
      </p:sp>
    </p:spTree>
    <p:extLst>
      <p:ext uri="{BB962C8B-B14F-4D97-AF65-F5344CB8AC3E}">
        <p14:creationId xmlns:p14="http://schemas.microsoft.com/office/powerpoint/2010/main" val="145945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A/B tesztek: A felhasználók egy része elér</a:t>
            </a:r>
            <a:r>
              <a:rPr lang="hu-HU" baseline="0" dirty="0"/>
              <a:t> bizonyos funkciókat, míg mások nem. A visszajelzések alapján dönthetünk arról, hogy kiadjuk-e mindenkinek a funkciót, vagy javítunk-e még rajta inkább.</a:t>
            </a:r>
          </a:p>
          <a:p>
            <a:r>
              <a:rPr lang="hu-HU" baseline="0" dirty="0"/>
              <a:t>A </a:t>
            </a:r>
            <a:r>
              <a:rPr lang="hu-HU" baseline="0" dirty="0" err="1"/>
              <a:t>webjobok</a:t>
            </a:r>
            <a:r>
              <a:rPr lang="hu-HU" baseline="0" dirty="0"/>
              <a:t> segítségével futtathatunk automatizált, ütemezett feladatokat a futó alkalmazásunkat </a:t>
            </a:r>
            <a:r>
              <a:rPr lang="hu-HU" baseline="0" dirty="0" err="1"/>
              <a:t>hostoló</a:t>
            </a:r>
            <a:r>
              <a:rPr lang="hu-HU" baseline="0" dirty="0"/>
              <a:t> gépen.</a:t>
            </a:r>
          </a:p>
          <a:p>
            <a:r>
              <a:rPr lang="hu-HU" baseline="0" dirty="0"/>
              <a:t>Mivel ez az egész platform a már meglévő </a:t>
            </a:r>
            <a:r>
              <a:rPr lang="hu-HU" baseline="0" dirty="0" err="1"/>
              <a:t>Azure</a:t>
            </a:r>
            <a:r>
              <a:rPr lang="hu-HU" baseline="0" dirty="0"/>
              <a:t> </a:t>
            </a:r>
            <a:r>
              <a:rPr lang="hu-HU" baseline="0" dirty="0" err="1"/>
              <a:t>infrastuktúra</a:t>
            </a:r>
            <a:r>
              <a:rPr lang="hu-HU" baseline="0" dirty="0"/>
              <a:t> részei, ezért </a:t>
            </a:r>
            <a:r>
              <a:rPr lang="hu-HU" baseline="0" dirty="0" err="1"/>
              <a:t>Virtual</a:t>
            </a:r>
            <a:r>
              <a:rPr lang="hu-HU" baseline="0" dirty="0"/>
              <a:t> Networkkel például összeköthető helyi gépekkel-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10</a:t>
            </a:fld>
            <a:endParaRPr lang="hu-HU"/>
          </a:p>
        </p:txBody>
      </p:sp>
    </p:spTree>
    <p:extLst>
      <p:ext uri="{BB962C8B-B14F-4D97-AF65-F5344CB8AC3E}">
        <p14:creationId xmlns:p14="http://schemas.microsoft.com/office/powerpoint/2010/main" val="1455481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Támogatja</a:t>
            </a:r>
            <a:r>
              <a:rPr lang="hu-HU" baseline="0" dirty="0"/>
              <a:t> az összes elterjedt programozási platformot, nem csak az </a:t>
            </a:r>
            <a:r>
              <a:rPr lang="hu-HU" baseline="0" dirty="0" err="1"/>
              <a:t>asp.net-et</a:t>
            </a:r>
            <a:endParaRPr lang="hu-HU" baseline="0" dirty="0"/>
          </a:p>
          <a:p>
            <a:r>
              <a:rPr lang="hu-HU" baseline="0" dirty="0" err="1"/>
              <a:t>Integárlódik</a:t>
            </a:r>
            <a:r>
              <a:rPr lang="hu-HU" baseline="0" dirty="0"/>
              <a:t> </a:t>
            </a:r>
            <a:r>
              <a:rPr lang="hu-HU" baseline="0" dirty="0" err="1"/>
              <a:t>GitHubbal</a:t>
            </a:r>
            <a:r>
              <a:rPr lang="hu-HU" baseline="0" dirty="0"/>
              <a:t>, </a:t>
            </a:r>
            <a:r>
              <a:rPr lang="hu-HU" baseline="0" dirty="0" err="1"/>
              <a:t>BItBuckettel</a:t>
            </a:r>
            <a:r>
              <a:rPr lang="hu-HU" baseline="0" dirty="0"/>
              <a:t>, nem csak </a:t>
            </a:r>
            <a:r>
              <a:rPr lang="hu-HU" baseline="0" dirty="0" err="1"/>
              <a:t>TFS-sel</a:t>
            </a:r>
            <a:r>
              <a:rPr lang="hu-HU" baseline="0" dirty="0"/>
              <a:t> vagy </a:t>
            </a:r>
            <a:r>
              <a:rPr lang="hu-HU" baseline="0" dirty="0" err="1"/>
              <a:t>VSTS-sel</a:t>
            </a:r>
            <a:endParaRPr lang="hu-HU" baseline="0" dirty="0"/>
          </a:p>
          <a:p>
            <a:r>
              <a:rPr lang="hu-HU" baseline="0" dirty="0"/>
              <a:t>Alapvetően </a:t>
            </a:r>
            <a:r>
              <a:rPr lang="hu-HU" baseline="0" dirty="0" err="1"/>
              <a:t>PaaS</a:t>
            </a:r>
            <a:r>
              <a:rPr lang="hu-HU" baseline="0" dirty="0"/>
              <a:t> rendszer, de sok minden konfigurálható</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11</a:t>
            </a:fld>
            <a:endParaRPr lang="hu-HU"/>
          </a:p>
        </p:txBody>
      </p:sp>
    </p:spTree>
    <p:extLst>
      <p:ext uri="{BB962C8B-B14F-4D97-AF65-F5344CB8AC3E}">
        <p14:creationId xmlns:p14="http://schemas.microsoft.com/office/powerpoint/2010/main" val="1393828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Bármit is választasz, ugyanazt a környezetet kapod!</a:t>
            </a:r>
          </a:p>
          <a:p>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12</a:t>
            </a:fld>
            <a:endParaRPr lang="hu-HU"/>
          </a:p>
        </p:txBody>
      </p:sp>
    </p:spTree>
    <p:extLst>
      <p:ext uri="{BB962C8B-B14F-4D97-AF65-F5344CB8AC3E}">
        <p14:creationId xmlns:p14="http://schemas.microsoft.com/office/powerpoint/2010/main" val="355003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Az előző szemléltetésére</a:t>
            </a:r>
            <a:r>
              <a:rPr lang="hu-HU" baseline="0" dirty="0"/>
              <a:t> egy másik </a:t>
            </a:r>
            <a:r>
              <a:rPr lang="hu-HU" baseline="0" dirty="0" err="1"/>
              <a:t>slide</a:t>
            </a:r>
            <a:r>
              <a:rPr lang="hu-HU" baseline="0" dirty="0"/>
              <a:t>; érdemes felvillantani, mert később erre több animációs </a:t>
            </a:r>
            <a:r>
              <a:rPr lang="hu-HU" baseline="0" dirty="0" err="1"/>
              <a:t>slide</a:t>
            </a:r>
            <a:r>
              <a:rPr lang="hu-HU" baseline="0" dirty="0"/>
              <a:t> is épül.</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13</a:t>
            </a:fld>
            <a:endParaRPr lang="hu-HU"/>
          </a:p>
        </p:txBody>
      </p:sp>
    </p:spTree>
    <p:extLst>
      <p:ext uri="{BB962C8B-B14F-4D97-AF65-F5344CB8AC3E}">
        <p14:creationId xmlns:p14="http://schemas.microsoft.com/office/powerpoint/2010/main" val="2333579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Beállíthatom,</a:t>
            </a:r>
            <a:r>
              <a:rPr lang="hu-HU" baseline="0" dirty="0"/>
              <a:t> hogy a web </a:t>
            </a:r>
            <a:r>
              <a:rPr lang="hu-HU" baseline="0" dirty="0" err="1"/>
              <a:t>appom</a:t>
            </a:r>
            <a:r>
              <a:rPr lang="hu-HU" baseline="0" dirty="0"/>
              <a:t> automatikusan „telepítse újra magát” akárhányszor frissülnek a fájlok a hozzá tartozó tárhelyen.</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14</a:t>
            </a:fld>
            <a:endParaRPr lang="hu-HU"/>
          </a:p>
        </p:txBody>
      </p:sp>
    </p:spTree>
    <p:extLst>
      <p:ext uri="{BB962C8B-B14F-4D97-AF65-F5344CB8AC3E}">
        <p14:creationId xmlns:p14="http://schemas.microsoft.com/office/powerpoint/2010/main" val="4204226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Itt említsük meg, hogy ezt nem kell nagyon túlgondolni technikailag:</a:t>
            </a:r>
            <a:r>
              <a:rPr lang="hu-HU" baseline="0" dirty="0"/>
              <a:t> lényegében több web </a:t>
            </a:r>
            <a:r>
              <a:rPr lang="hu-HU" baseline="0" dirty="0" err="1"/>
              <a:t>app</a:t>
            </a:r>
            <a:r>
              <a:rPr lang="hu-HU" baseline="0" dirty="0"/>
              <a:t> fut. Az egyetlen plusz tulajdonság (ami persze az egészet valóban hasznossá teszi), hogy ezek között a környezetek között a kódot (és a beállítások egy részét) nagyon egyszerűen tudom mozgatni.</a:t>
            </a:r>
          </a:p>
          <a:p>
            <a:r>
              <a:rPr lang="hu-HU" baseline="0" dirty="0"/>
              <a:t>A/B tesztelés: egy új funkciót nem adok ki minden felhasználónak, hanem csak néhánynak (pl.: meghívásos úton). Megnézem, hogyan teljesít a rendszer, milyenek a visszajelzések, majd ha elégedett vagyok, akkor mindenki számára elérhetővé teszem a funkciókat.</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15</a:t>
            </a:fld>
            <a:endParaRPr lang="hu-HU"/>
          </a:p>
        </p:txBody>
      </p:sp>
    </p:spTree>
    <p:extLst>
      <p:ext uri="{BB962C8B-B14F-4D97-AF65-F5344CB8AC3E}">
        <p14:creationId xmlns:p14="http://schemas.microsoft.com/office/powerpoint/2010/main" val="825021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Fejlesztéskor egy automatizált környezet</a:t>
            </a:r>
            <a:r>
              <a:rPr lang="hu-HU" baseline="0" dirty="0"/>
              <a:t> ilyen fázisokon megy végbe, ha egy új verziót ki akarok adni.</a:t>
            </a:r>
            <a:endParaRPr lang="hu-HU" dirty="0"/>
          </a:p>
          <a:p>
            <a:r>
              <a:rPr lang="hu-HU" dirty="0"/>
              <a:t>Gyakorlaton meg fogjuk nézni lokális gittel</a:t>
            </a:r>
            <a:r>
              <a:rPr lang="hu-HU" baseline="0" dirty="0"/>
              <a:t>, de telepítési </a:t>
            </a:r>
            <a:r>
              <a:rPr lang="hu-HU" baseline="0" dirty="0" err="1"/>
              <a:t>slotok</a:t>
            </a:r>
            <a:r>
              <a:rPr lang="hu-HU" baseline="0" dirty="0"/>
              <a:t> nélkül</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16</a:t>
            </a:fld>
            <a:endParaRPr lang="hu-HU"/>
          </a:p>
        </p:txBody>
      </p:sp>
    </p:spTree>
    <p:extLst>
      <p:ext uri="{BB962C8B-B14F-4D97-AF65-F5344CB8AC3E}">
        <p14:creationId xmlns:p14="http://schemas.microsoft.com/office/powerpoint/2010/main" val="1275400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Mit látunk az animáción?</a:t>
            </a:r>
            <a:r>
              <a:rPr lang="hu-HU" baseline="0" dirty="0"/>
              <a:t> Megváltozik a forráskód a tárhelyen. Ezután települ az alkalmazásunk a </a:t>
            </a:r>
            <a:r>
              <a:rPr lang="hu-HU" baseline="0" dirty="0" err="1"/>
              <a:t>stagin</a:t>
            </a:r>
            <a:r>
              <a:rPr lang="hu-HU" baseline="0" dirty="0"/>
              <a:t> </a:t>
            </a:r>
            <a:r>
              <a:rPr lang="hu-HU" baseline="0" dirty="0" err="1"/>
              <a:t>slotba</a:t>
            </a:r>
            <a:r>
              <a:rPr lang="hu-HU" baseline="0" dirty="0"/>
              <a:t>. Ha elégedettek vagyunk, akkor utána megcseréljük a </a:t>
            </a:r>
            <a:r>
              <a:rPr lang="hu-HU" baseline="0" dirty="0" err="1"/>
              <a:t>staging</a:t>
            </a:r>
            <a:r>
              <a:rPr lang="hu-HU" baseline="0" dirty="0"/>
              <a:t> és a </a:t>
            </a:r>
            <a:r>
              <a:rPr lang="hu-HU" baseline="0" dirty="0" err="1"/>
              <a:t>production</a:t>
            </a:r>
            <a:r>
              <a:rPr lang="hu-HU" baseline="0" dirty="0"/>
              <a:t> </a:t>
            </a:r>
            <a:r>
              <a:rPr lang="hu-HU" baseline="0" dirty="0" err="1"/>
              <a:t>slotot</a:t>
            </a:r>
            <a:r>
              <a:rPr lang="hu-HU" baseline="0" dirty="0"/>
              <a:t>, ha pedig valami hiba van, akkor a felhasználók ezt nem veszik még észre.</a:t>
            </a:r>
            <a:endParaRPr lang="hu-HU" dirty="0"/>
          </a:p>
          <a:p>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17</a:t>
            </a:fld>
            <a:endParaRPr lang="hu-HU"/>
          </a:p>
        </p:txBody>
      </p:sp>
    </p:spTree>
    <p:extLst>
      <p:ext uri="{BB962C8B-B14F-4D97-AF65-F5344CB8AC3E}">
        <p14:creationId xmlns:p14="http://schemas.microsoft.com/office/powerpoint/2010/main" val="987998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Kudu</a:t>
            </a:r>
            <a:r>
              <a:rPr lang="hu-HU" baseline="0" dirty="0"/>
              <a:t> végzi a telepítést, ha megváltozott a forráskód. Alapvetően teljesen automatizáltan fut, de mi magunk is meg tudunk adni scripteket, amikkel a telepítési folyamatot tudjuk vezérelni.</a:t>
            </a:r>
          </a:p>
          <a:p>
            <a:r>
              <a:rPr lang="hu-HU" baseline="0" dirty="0"/>
              <a:t>Minden web </a:t>
            </a:r>
            <a:r>
              <a:rPr lang="hu-HU" baseline="0" dirty="0" err="1"/>
              <a:t>apphoz</a:t>
            </a:r>
            <a:r>
              <a:rPr lang="hu-HU" baseline="0" dirty="0"/>
              <a:t> tartozik egy másodlagos végpont, ahová a </a:t>
            </a:r>
            <a:r>
              <a:rPr lang="hu-HU" baseline="0" dirty="0" err="1"/>
              <a:t>Kudu</a:t>
            </a:r>
            <a:r>
              <a:rPr lang="hu-HU" baseline="0" dirty="0"/>
              <a:t> folyamatosan tolja ki a </a:t>
            </a:r>
            <a:r>
              <a:rPr lang="hu-HU" baseline="0" dirty="0" err="1"/>
              <a:t>deployment</a:t>
            </a:r>
            <a:r>
              <a:rPr lang="hu-HU" baseline="0" dirty="0"/>
              <a:t> állapotával kapcsolatos információkat, ezeket telepítés közben le tudjuk kérdezni. Publikál </a:t>
            </a:r>
            <a:r>
              <a:rPr lang="hu-HU" baseline="0" dirty="0" err="1"/>
              <a:t>webhookokat</a:t>
            </a:r>
            <a:r>
              <a:rPr lang="hu-HU" baseline="0" dirty="0"/>
              <a:t> is, így a telepítés egyes eseményeiről tudunk értesítéseket kapni (pl.: </a:t>
            </a:r>
            <a:r>
              <a:rPr lang="hu-HU" baseline="0" dirty="0" err="1"/>
              <a:t>zapier-vel</a:t>
            </a:r>
            <a:r>
              <a:rPr lang="hu-HU" baseline="0" dirty="0"/>
              <a:t> </a:t>
            </a:r>
            <a:r>
              <a:rPr lang="hu-HU" baseline="0" dirty="0" err="1"/>
              <a:t>integrálódni</a:t>
            </a:r>
            <a:r>
              <a:rPr lang="hu-HU" baseline="0" dirty="0" smtClean="0"/>
              <a:t>).</a:t>
            </a:r>
          </a:p>
          <a:p>
            <a:endParaRPr lang="hu-HU" baseline="0" dirty="0" smtClean="0"/>
          </a:p>
          <a:p>
            <a:r>
              <a:rPr lang="hu-HU" baseline="0" dirty="0" smtClean="0"/>
              <a:t>Érdekesség: </a:t>
            </a:r>
            <a:r>
              <a:rPr lang="hu-HU" baseline="0" dirty="0" err="1" smtClean="0"/>
              <a:t>minde</a:t>
            </a:r>
            <a:r>
              <a:rPr lang="hu-HU" baseline="0" dirty="0" smtClean="0"/>
              <a:t> Azure </a:t>
            </a:r>
            <a:r>
              <a:rPr lang="hu-HU" baseline="0" dirty="0" err="1" smtClean="0"/>
              <a:t>weboldalunkhozhoz</a:t>
            </a:r>
            <a:r>
              <a:rPr lang="hu-HU" baseline="0" dirty="0" smtClean="0"/>
              <a:t> tartozik egy </a:t>
            </a:r>
            <a:r>
              <a:rPr lang="hu-HU" baseline="0" smtClean="0"/>
              <a:t>Kudu </a:t>
            </a:r>
            <a:r>
              <a:rPr lang="hu-HU" baseline="0" dirty="0" smtClean="0"/>
              <a:t>portál is, melyet az sajátprtálnév.</a:t>
            </a:r>
            <a:r>
              <a:rPr lang="hu-HU" b="1" u="sng" baseline="0" dirty="0" smtClean="0"/>
              <a:t>scm</a:t>
            </a:r>
            <a:r>
              <a:rPr lang="hu-HU" baseline="0" dirty="0" smtClean="0"/>
              <a:t>.azurewebsites.net címen érhetünk el.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18</a:t>
            </a:fld>
            <a:endParaRPr lang="hu-HU"/>
          </a:p>
        </p:txBody>
      </p:sp>
    </p:spTree>
    <p:extLst>
      <p:ext uri="{BB962C8B-B14F-4D97-AF65-F5344CB8AC3E}">
        <p14:creationId xmlns:p14="http://schemas.microsoft.com/office/powerpoint/2010/main" val="3059716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legfontosabb dolgokat be tudjuk állítani a web </a:t>
            </a:r>
            <a:r>
              <a:rPr lang="hu-HU" baseline="0" dirty="0" err="1"/>
              <a:t>appban</a:t>
            </a:r>
            <a:r>
              <a:rPr lang="hu-HU" baseline="0" dirty="0"/>
              <a:t>, mintha egy lokális </a:t>
            </a:r>
            <a:r>
              <a:rPr lang="hu-HU" baseline="0" dirty="0" err="1"/>
              <a:t>webszerverünk</a:t>
            </a:r>
            <a:r>
              <a:rPr lang="hu-HU" baseline="0" dirty="0"/>
              <a:t> lenne. Ezen kívül még több beállítás érhető el közvetlenül </a:t>
            </a:r>
            <a:r>
              <a:rPr lang="hu-HU" baseline="0" dirty="0" err="1"/>
              <a:t>command</a:t>
            </a:r>
            <a:r>
              <a:rPr lang="hu-HU" baseline="0" dirty="0"/>
              <a:t> line-ból.</a:t>
            </a:r>
          </a:p>
          <a:p>
            <a:r>
              <a:rPr lang="hu-HU" baseline="0" dirty="0" err="1"/>
              <a:t>Érdkesség</a:t>
            </a:r>
            <a:r>
              <a:rPr lang="hu-HU" baseline="0" dirty="0"/>
              <a:t>, hogy az </a:t>
            </a:r>
            <a:r>
              <a:rPr lang="hu-HU" baseline="0" dirty="0" err="1"/>
              <a:t>Azure</a:t>
            </a:r>
            <a:r>
              <a:rPr lang="hu-HU" baseline="0" dirty="0"/>
              <a:t> tartja a legjobban a lépést a </a:t>
            </a:r>
            <a:r>
              <a:rPr lang="hu-HU" baseline="0" dirty="0" err="1"/>
              <a:t>NodeJS</a:t>
            </a:r>
            <a:r>
              <a:rPr lang="hu-HU" baseline="0" dirty="0"/>
              <a:t> verziókkal.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19</a:t>
            </a:fld>
            <a:endParaRPr lang="hu-HU"/>
          </a:p>
        </p:txBody>
      </p:sp>
    </p:spTree>
    <p:extLst>
      <p:ext uri="{BB962C8B-B14F-4D97-AF65-F5344CB8AC3E}">
        <p14:creationId xmlns:p14="http://schemas.microsoft.com/office/powerpoint/2010/main" val="221430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err="1"/>
              <a:t>Azure</a:t>
            </a:r>
            <a:r>
              <a:rPr lang="hu-HU" dirty="0"/>
              <a:t> </a:t>
            </a:r>
            <a:r>
              <a:rPr lang="hu-HU" dirty="0" err="1"/>
              <a:t>App</a:t>
            </a:r>
            <a:r>
              <a:rPr lang="hu-HU" dirty="0"/>
              <a:t> </a:t>
            </a:r>
            <a:r>
              <a:rPr lang="hu-HU" dirty="0" err="1"/>
              <a:t>Services</a:t>
            </a:r>
            <a:r>
              <a:rPr lang="hu-HU" dirty="0"/>
              <a:t>:</a:t>
            </a:r>
            <a:r>
              <a:rPr lang="hu-HU" baseline="0" dirty="0"/>
              <a:t> Egy kész platform, amivel a gyakran előforduló alkalmazástípusok (</a:t>
            </a:r>
            <a:r>
              <a:rPr lang="hu-HU" baseline="0" dirty="0" err="1"/>
              <a:t>webalkalmazások</a:t>
            </a:r>
            <a:r>
              <a:rPr lang="hu-HU" baseline="0" dirty="0"/>
              <a:t>, </a:t>
            </a:r>
            <a:r>
              <a:rPr lang="hu-HU" baseline="0" dirty="0" err="1"/>
              <a:t>mobilalakalmazások</a:t>
            </a:r>
            <a:r>
              <a:rPr lang="hu-HU" baseline="0" dirty="0"/>
              <a:t> </a:t>
            </a:r>
            <a:r>
              <a:rPr lang="hu-HU" baseline="0" dirty="0" err="1"/>
              <a:t>backendjei</a:t>
            </a:r>
            <a:r>
              <a:rPr lang="hu-HU" baseline="0" dirty="0"/>
              <a:t>, üzleti folyamatok automatizálása) futtatásához kapunk </a:t>
            </a:r>
            <a:r>
              <a:rPr lang="hu-HU" baseline="0" dirty="0" err="1"/>
              <a:t>PaaS</a:t>
            </a:r>
            <a:r>
              <a:rPr lang="hu-HU" baseline="0" dirty="0"/>
              <a:t> környezetet.</a:t>
            </a:r>
          </a:p>
          <a:p>
            <a:r>
              <a:rPr lang="hu-HU" baseline="0" dirty="0" err="1"/>
              <a:t>Azuer</a:t>
            </a:r>
            <a:r>
              <a:rPr lang="hu-HU" baseline="0" dirty="0"/>
              <a:t> </a:t>
            </a:r>
            <a:r>
              <a:rPr lang="hu-HU" baseline="0" dirty="0" err="1"/>
              <a:t>MarketPlace</a:t>
            </a:r>
            <a:r>
              <a:rPr lang="hu-HU" baseline="0" dirty="0"/>
              <a:t>: </a:t>
            </a:r>
            <a:r>
              <a:rPr lang="hu-HU" baseline="0" dirty="0" err="1"/>
              <a:t>3rd</a:t>
            </a:r>
            <a:r>
              <a:rPr lang="hu-HU" baseline="0" dirty="0"/>
              <a:t> </a:t>
            </a:r>
            <a:r>
              <a:rPr lang="hu-HU" baseline="0" dirty="0" err="1"/>
              <a:t>party</a:t>
            </a:r>
            <a:r>
              <a:rPr lang="hu-HU" baseline="0" dirty="0"/>
              <a:t> </a:t>
            </a:r>
            <a:r>
              <a:rPr lang="hu-HU" baseline="0" dirty="0" err="1"/>
              <a:t>vendorok</a:t>
            </a:r>
            <a:r>
              <a:rPr lang="hu-HU" baseline="0" dirty="0"/>
              <a:t> által, </a:t>
            </a:r>
            <a:r>
              <a:rPr lang="hu-HU" baseline="0" dirty="0" err="1"/>
              <a:t>Azure-ben</a:t>
            </a:r>
            <a:r>
              <a:rPr lang="hu-HU" baseline="0" dirty="0"/>
              <a:t> futó szolgáltatásokat tudunk igénybe venni és/vagy futtatni az </a:t>
            </a:r>
            <a:r>
              <a:rPr lang="hu-HU" baseline="0" dirty="0" err="1"/>
              <a:t>Azure-ben</a:t>
            </a:r>
            <a:r>
              <a:rPr lang="hu-HU" baseline="0" dirty="0"/>
              <a:t>. Vannak előre telepített VM image-ek, elérhető </a:t>
            </a:r>
            <a:r>
              <a:rPr lang="hu-HU" baseline="0" dirty="0" err="1"/>
              <a:t>SaaS</a:t>
            </a:r>
            <a:r>
              <a:rPr lang="hu-HU" baseline="0" dirty="0"/>
              <a:t> szolgáltatások, mind kifejezetten </a:t>
            </a:r>
            <a:r>
              <a:rPr lang="hu-HU" baseline="0" dirty="0" err="1"/>
              <a:t>Azure-re</a:t>
            </a:r>
            <a:r>
              <a:rPr lang="hu-HU" baseline="0" dirty="0"/>
              <a:t> tervezve.</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2</a:t>
            </a:fld>
            <a:endParaRPr lang="hu-HU"/>
          </a:p>
        </p:txBody>
      </p:sp>
    </p:spTree>
    <p:extLst>
      <p:ext uri="{BB962C8B-B14F-4D97-AF65-F5344CB8AC3E}">
        <p14:creationId xmlns:p14="http://schemas.microsoft.com/office/powerpoint/2010/main" val="2871352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Néhány</a:t>
            </a:r>
            <a:r>
              <a:rPr lang="hu-HU" baseline="0" dirty="0"/>
              <a:t> skálázási alapfogalom a korábbiakkal </a:t>
            </a:r>
            <a:r>
              <a:rPr lang="hu-HU" baseline="0" dirty="0" err="1"/>
              <a:t>összehangban</a:t>
            </a:r>
            <a:r>
              <a:rPr lang="hu-HU" baseline="0" dirty="0"/>
              <a:t>. A </a:t>
            </a:r>
            <a:r>
              <a:rPr lang="hu-HU" baseline="0" dirty="0" err="1"/>
              <a:t>követekző</a:t>
            </a:r>
            <a:r>
              <a:rPr lang="hu-HU" baseline="0" dirty="0"/>
              <a:t> </a:t>
            </a:r>
            <a:r>
              <a:rPr lang="hu-HU" baseline="0" dirty="0" err="1"/>
              <a:t>slide-ok</a:t>
            </a:r>
            <a:r>
              <a:rPr lang="hu-HU" baseline="0" dirty="0"/>
              <a:t> ezt szemléltetik animációval.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20</a:t>
            </a:fld>
            <a:endParaRPr lang="hu-HU"/>
          </a:p>
        </p:txBody>
      </p:sp>
    </p:spTree>
    <p:extLst>
      <p:ext uri="{BB962C8B-B14F-4D97-AF65-F5344CB8AC3E}">
        <p14:creationId xmlns:p14="http://schemas.microsoft.com/office/powerpoint/2010/main" val="282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Ennek a </a:t>
            </a:r>
            <a:r>
              <a:rPr lang="hu-HU" dirty="0" err="1"/>
              <a:t>slide-nak</a:t>
            </a:r>
            <a:r>
              <a:rPr lang="hu-HU" dirty="0"/>
              <a:t> </a:t>
            </a:r>
            <a:r>
              <a:rPr lang="hu-HU" dirty="0" err="1"/>
              <a:t>a</a:t>
            </a:r>
            <a:r>
              <a:rPr lang="hu-HU" dirty="0"/>
              <a:t> célja, hogy bemutassa</a:t>
            </a:r>
            <a:r>
              <a:rPr lang="hu-HU" baseline="0" dirty="0"/>
              <a:t> a Web </a:t>
            </a:r>
            <a:r>
              <a:rPr lang="hu-HU" baseline="0" dirty="0" err="1"/>
              <a:t>Apps</a:t>
            </a:r>
            <a:r>
              <a:rPr lang="hu-HU" baseline="0" dirty="0"/>
              <a:t> </a:t>
            </a:r>
            <a:r>
              <a:rPr lang="hu-HU" baseline="0" dirty="0" err="1"/>
              <a:t>architektúrális</a:t>
            </a:r>
            <a:r>
              <a:rPr lang="hu-HU" baseline="0" dirty="0"/>
              <a:t> felépítését. Középen látható, ahogy 6 példányban fut a </a:t>
            </a:r>
            <a:r>
              <a:rPr lang="hu-HU" baseline="0" dirty="0" err="1"/>
              <a:t>webszolgáltatás</a:t>
            </a:r>
            <a:r>
              <a:rPr lang="hu-HU" baseline="0" dirty="0"/>
              <a:t>. Ezt az </a:t>
            </a:r>
            <a:r>
              <a:rPr lang="hu-HU" baseline="0" dirty="0" err="1"/>
              <a:t>Azure</a:t>
            </a:r>
            <a:r>
              <a:rPr lang="hu-HU" baseline="0" dirty="0"/>
              <a:t> folyamatosan méri, monitorozza, hogy a számlázása megfelelően meg tudjon történni. Ha kérések érkeznek az alkalmazáshoz, akkor az </a:t>
            </a:r>
            <a:r>
              <a:rPr lang="hu-HU" baseline="0" dirty="0" err="1"/>
              <a:t>Azure</a:t>
            </a:r>
            <a:r>
              <a:rPr lang="hu-HU" baseline="0" dirty="0"/>
              <a:t> saját terheléselosztója ezt a kérést fogadja és továbbítja a szolgáltatásnak. Azt, hogy ez melyik szolgáltatáshoz kerül, az IIS ARR modulja (</a:t>
            </a:r>
            <a:r>
              <a:rPr lang="hu-HU" baseline="0" dirty="0" err="1"/>
              <a:t>Application</a:t>
            </a:r>
            <a:r>
              <a:rPr lang="hu-HU" baseline="0" dirty="0"/>
              <a:t> </a:t>
            </a:r>
            <a:r>
              <a:rPr lang="hu-HU" baseline="0" dirty="0" err="1"/>
              <a:t>Request</a:t>
            </a:r>
            <a:r>
              <a:rPr lang="hu-HU" baseline="0" dirty="0"/>
              <a:t> </a:t>
            </a:r>
            <a:r>
              <a:rPr lang="hu-HU" baseline="0" dirty="0" err="1"/>
              <a:t>Routing</a:t>
            </a:r>
            <a:r>
              <a:rPr lang="hu-HU" baseline="0" dirty="0"/>
              <a:t>) fogja eldönteni. Ez a modul hozzáfér azokhoz a </a:t>
            </a:r>
            <a:r>
              <a:rPr lang="hu-HU" baseline="0" dirty="0" err="1"/>
              <a:t>metaadatokhoz</a:t>
            </a:r>
            <a:r>
              <a:rPr lang="hu-HU" baseline="0" dirty="0"/>
              <a:t>, amiket az </a:t>
            </a:r>
            <a:r>
              <a:rPr lang="hu-HU" baseline="0" dirty="0" err="1"/>
              <a:t>Azure</a:t>
            </a:r>
            <a:r>
              <a:rPr lang="hu-HU" baseline="0" dirty="0"/>
              <a:t> karban tart a futó példányokról (pl.: milyen címen érhetőek el, mennyire vannak leterhelve stb.). Ezt az adatbázist szintén a mérések, monitorozások útján tartja karban az </a:t>
            </a:r>
            <a:r>
              <a:rPr lang="hu-HU" baseline="0" dirty="0" err="1"/>
              <a:t>Azure</a:t>
            </a:r>
            <a:r>
              <a:rPr lang="hu-HU" baseline="0" dirty="0"/>
              <a:t>.</a:t>
            </a:r>
          </a:p>
          <a:p>
            <a:r>
              <a:rPr lang="hu-HU" baseline="0" dirty="0"/>
              <a:t>Ha új verziót szeretnénk telepíteni, akkor a publikációs végponthoz kell csatlakoznunk, amik mögött a telepítést végző szerverek vannak. Az alkalmazásaink először mint </a:t>
            </a:r>
            <a:r>
              <a:rPr lang="hu-HU" baseline="0" dirty="0" err="1"/>
              <a:t>publish</a:t>
            </a:r>
            <a:r>
              <a:rPr lang="hu-HU" baseline="0" dirty="0"/>
              <a:t> csomag feltöltődnek egy fájlszerverre és egy </a:t>
            </a:r>
            <a:r>
              <a:rPr lang="hu-HU" baseline="0" dirty="0" err="1"/>
              <a:t>Blob</a:t>
            </a:r>
            <a:r>
              <a:rPr lang="hu-HU" baseline="0" dirty="0"/>
              <a:t> tárhelyre, majd innen történik meg a valódi </a:t>
            </a:r>
            <a:r>
              <a:rPr lang="hu-HU" baseline="0" dirty="0" err="1"/>
              <a:t>deployment</a:t>
            </a:r>
            <a:r>
              <a:rPr lang="hu-HU" baseline="0" dirty="0"/>
              <a:t> és telepítés.</a:t>
            </a:r>
          </a:p>
          <a:p>
            <a:r>
              <a:rPr lang="hu-HU" baseline="0" dirty="0"/>
              <a:t>Az ábrán az látható még ,hogy a </a:t>
            </a:r>
            <a:r>
              <a:rPr lang="hu-HU" baseline="0" dirty="0" err="1"/>
              <a:t>Runtime</a:t>
            </a:r>
            <a:r>
              <a:rPr lang="hu-HU" baseline="0" dirty="0"/>
              <a:t> adatbázist egy API végponton keresztül is elérjük (ezen keresztül lehet pl. állapotot lekérdezni).</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21</a:t>
            </a:fld>
            <a:endParaRPr lang="hu-HU"/>
          </a:p>
        </p:txBody>
      </p:sp>
    </p:spTree>
    <p:extLst>
      <p:ext uri="{BB962C8B-B14F-4D97-AF65-F5344CB8AC3E}">
        <p14:creationId xmlns:p14="http://schemas.microsoft.com/office/powerpoint/2010/main" val="3468404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Egy példányban fut az alkalmazás…</a:t>
            </a:r>
          </a:p>
          <a:p>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22</a:t>
            </a:fld>
            <a:endParaRPr lang="hu-HU"/>
          </a:p>
        </p:txBody>
      </p:sp>
    </p:spTree>
    <p:extLst>
      <p:ext uri="{BB962C8B-B14F-4D97-AF65-F5344CB8AC3E}">
        <p14:creationId xmlns:p14="http://schemas.microsoft.com/office/powerpoint/2010/main" val="1321259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Hirtelen több felhasználom lesz, ezért még</a:t>
            </a:r>
            <a:r>
              <a:rPr lang="hu-HU" baseline="0" dirty="0"/>
              <a:t> néhány példányt elindítok.</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23</a:t>
            </a:fld>
            <a:endParaRPr lang="hu-HU"/>
          </a:p>
        </p:txBody>
      </p:sp>
    </p:spTree>
    <p:extLst>
      <p:ext uri="{BB962C8B-B14F-4D97-AF65-F5344CB8AC3E}">
        <p14:creationId xmlns:p14="http://schemas.microsoft.com/office/powerpoint/2010/main" val="33846225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Ha még többen</a:t>
            </a:r>
            <a:r>
              <a:rPr lang="hu-HU" baseline="0" dirty="0"/>
              <a:t> lesznek, még több példányt indítók el.</a:t>
            </a:r>
            <a:endParaRPr lang="hu-HU" dirty="0"/>
          </a:p>
          <a:p>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24</a:t>
            </a:fld>
            <a:endParaRPr lang="hu-HU"/>
          </a:p>
        </p:txBody>
      </p:sp>
    </p:spTree>
    <p:extLst>
      <p:ext uri="{BB962C8B-B14F-4D97-AF65-F5344CB8AC3E}">
        <p14:creationId xmlns:p14="http://schemas.microsoft.com/office/powerpoint/2010/main" val="2912176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Kézzel bármikor skálázható az alkalmazás. Be tudjuk állítani,</a:t>
            </a:r>
            <a:r>
              <a:rPr lang="hu-HU" baseline="0" dirty="0"/>
              <a:t> hogy milyen méretű példányokon és abból is mennyin fusson az alkalmazás.</a:t>
            </a:r>
          </a:p>
          <a:p>
            <a:r>
              <a:rPr lang="hu-HU" baseline="0" dirty="0"/>
              <a:t>Ez a megoldás viszont nem ideális, hiszen nem szeretünk ott ülni a gép előtt és nézni, hogy mikor megy le a terhelés. Csak olyan esetekben jó, amikor tervezhetően nő és csökken a teljesítmény és viszonylag ritkán (pl.: </a:t>
            </a:r>
            <a:r>
              <a:rPr lang="hu-HU" baseline="0" dirty="0" err="1"/>
              <a:t>webshop</a:t>
            </a:r>
            <a:r>
              <a:rPr lang="hu-HU" baseline="0" dirty="0"/>
              <a:t> esetén karácsony előtt 1 héttel felvesszük, karácsonykor vissza levesszük).</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25</a:t>
            </a:fld>
            <a:endParaRPr lang="hu-HU"/>
          </a:p>
        </p:txBody>
      </p:sp>
    </p:spTree>
    <p:extLst>
      <p:ext uri="{BB962C8B-B14F-4D97-AF65-F5344CB8AC3E}">
        <p14:creationId xmlns:p14="http://schemas.microsoft.com/office/powerpoint/2010/main" val="21603634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ábrán egy olyan szabály látható, ami a </a:t>
            </a:r>
            <a:r>
              <a:rPr lang="hu-HU" dirty="0" err="1"/>
              <a:t>SitewithSqlServer</a:t>
            </a:r>
            <a:r>
              <a:rPr lang="hu-HU" dirty="0"/>
              <a:t> erőforrást</a:t>
            </a:r>
            <a:r>
              <a:rPr lang="hu-HU" baseline="0" dirty="0"/>
              <a:t> fogja skálázni.</a:t>
            </a:r>
          </a:p>
          <a:p>
            <a:r>
              <a:rPr lang="hu-HU" baseline="0" dirty="0"/>
              <a:t>Ha a CPU kihasználtsága 50% alá kerül és ott marad 30 percig átlagosan, akkor eggyel csökkenti a gépek számát, majd 60 perc múlva újra és újra ránéz.</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26</a:t>
            </a:fld>
            <a:endParaRPr lang="hu-HU"/>
          </a:p>
        </p:txBody>
      </p:sp>
    </p:spTree>
    <p:extLst>
      <p:ext uri="{BB962C8B-B14F-4D97-AF65-F5344CB8AC3E}">
        <p14:creationId xmlns:p14="http://schemas.microsoft.com/office/powerpoint/2010/main" val="524779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aseline="0" dirty="0"/>
              <a:t>Egy web </a:t>
            </a:r>
            <a:r>
              <a:rPr lang="hu-HU" baseline="0" dirty="0" err="1"/>
              <a:t>app</a:t>
            </a:r>
            <a:r>
              <a:rPr lang="hu-HU" baseline="0" dirty="0"/>
              <a:t> automatikus skálázási folyamatának illusztrálása a beállítási lehetőségekkel.</a:t>
            </a:r>
            <a:endParaRPr lang="en-US" baseline="0" dirty="0"/>
          </a:p>
          <a:p>
            <a:endParaRPr lang="en-US" baseline="0" dirty="0"/>
          </a:p>
          <a:p>
            <a:r>
              <a:rPr lang="hu-HU" baseline="0" dirty="0"/>
              <a:t>A CPU metrikát fogjuk használni a szabály alapjául. A szabály minden egy lépésben 1 új gépet fog hozzávenni a web </a:t>
            </a:r>
            <a:r>
              <a:rPr lang="hu-HU" baseline="0" dirty="0" err="1"/>
              <a:t>apphoz</a:t>
            </a:r>
            <a:r>
              <a:rPr lang="hu-HU" baseline="0" dirty="0"/>
              <a:t>. A CPU </a:t>
            </a:r>
            <a:r>
              <a:rPr lang="hu-HU" baseline="0" dirty="0" err="1"/>
              <a:t>treshold</a:t>
            </a:r>
            <a:r>
              <a:rPr lang="hu-HU" baseline="0" dirty="0"/>
              <a:t> 70%, ha e fölé megy a CPU kihasználtság, akkor lép életbe a szabály. A </a:t>
            </a:r>
            <a:r>
              <a:rPr lang="hu-HU" baseline="0" dirty="0" err="1"/>
              <a:t>Duration</a:t>
            </a:r>
            <a:r>
              <a:rPr lang="hu-HU" baseline="0" dirty="0"/>
              <a:t> 15 perc, ez az az időablak, amíg gyűjti a szabály a metrikát; ha ezután sem megy a CPU 70% alá, akkor ad hozzá egy új gépet. A </a:t>
            </a:r>
            <a:r>
              <a:rPr lang="hu-HU" baseline="0" dirty="0" err="1"/>
              <a:t>Cool</a:t>
            </a:r>
            <a:r>
              <a:rPr lang="hu-HU" baseline="0" dirty="0"/>
              <a:t> down idő szintén 15 perc; ha továbbra sem megy lejjebb a kihasználtság 15 perc után, akkor ad hozzá egy újabb gépet.</a:t>
            </a:r>
          </a:p>
          <a:p>
            <a:endParaRPr lang="en-US" baseline="0" dirty="0"/>
          </a:p>
          <a:p>
            <a:r>
              <a:rPr lang="hu-HU" baseline="0" dirty="0" err="1"/>
              <a:t>Anumációk</a:t>
            </a:r>
            <a:r>
              <a:rPr lang="hu-HU" baseline="0" dirty="0"/>
              <a:t>:</a:t>
            </a:r>
            <a:endParaRPr lang="en-US" baseline="0" dirty="0"/>
          </a:p>
          <a:p>
            <a:endParaRPr lang="en-US" baseline="0" dirty="0"/>
          </a:p>
          <a:p>
            <a:r>
              <a:rPr lang="hu-HU" baseline="0" dirty="0"/>
              <a:t>Megnő a forgalom (új nyíl a baloldalon) </a:t>
            </a:r>
            <a:r>
              <a:rPr lang="en-US" baseline="0" dirty="0"/>
              <a:t>&lt;click&gt;</a:t>
            </a:r>
          </a:p>
          <a:p>
            <a:r>
              <a:rPr lang="hu-HU" baseline="0" dirty="0"/>
              <a:t>CPU 70% fölé megy a méteren</a:t>
            </a:r>
            <a:r>
              <a:rPr lang="en-US" baseline="0" dirty="0"/>
              <a:t> &lt;click&gt;</a:t>
            </a:r>
          </a:p>
          <a:p>
            <a:r>
              <a:rPr lang="hu-HU" baseline="0" dirty="0"/>
              <a:t>Eltelik 15 perc az órán (</a:t>
            </a:r>
            <a:r>
              <a:rPr lang="hu-HU" baseline="0" dirty="0" err="1"/>
              <a:t>Duration</a:t>
            </a:r>
            <a:r>
              <a:rPr lang="hu-HU" baseline="0" dirty="0"/>
              <a:t>) </a:t>
            </a:r>
            <a:r>
              <a:rPr lang="en-US" baseline="0" dirty="0"/>
              <a:t>&lt;click&gt;</a:t>
            </a:r>
          </a:p>
          <a:p>
            <a:r>
              <a:rPr lang="hu-HU" baseline="0" dirty="0"/>
              <a:t>Új gép felkerül</a:t>
            </a:r>
            <a:r>
              <a:rPr lang="en-US" baseline="0" dirty="0"/>
              <a:t> &lt;click&gt;</a:t>
            </a:r>
          </a:p>
          <a:p>
            <a:r>
              <a:rPr lang="hu-HU" baseline="0" dirty="0"/>
              <a:t>Eltelik újabb 15 perc (</a:t>
            </a:r>
            <a:r>
              <a:rPr lang="hu-HU" baseline="0" dirty="0" err="1"/>
              <a:t>Cool</a:t>
            </a:r>
            <a:r>
              <a:rPr lang="hu-HU" baseline="0" dirty="0"/>
              <a:t> down </a:t>
            </a:r>
            <a:r>
              <a:rPr lang="hu-HU" baseline="0" dirty="0" err="1"/>
              <a:t>time</a:t>
            </a:r>
            <a:r>
              <a:rPr lang="hu-HU" baseline="0" dirty="0"/>
              <a:t>) </a:t>
            </a:r>
            <a:r>
              <a:rPr lang="en-US" baseline="0" dirty="0"/>
              <a:t>&lt;click&gt;</a:t>
            </a:r>
          </a:p>
          <a:p>
            <a:r>
              <a:rPr lang="hu-HU" baseline="0" dirty="0"/>
              <a:t>Új gép kerül fel </a:t>
            </a:r>
            <a:r>
              <a:rPr lang="en-US" baseline="0" dirty="0"/>
              <a:t>&lt;click&gt;</a:t>
            </a:r>
          </a:p>
          <a:p>
            <a:endParaRPr lang="en-US" dirty="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03721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279007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err="1" smtClean="0"/>
              <a:t>Webjob</a:t>
            </a:r>
            <a:r>
              <a:rPr lang="hu-HU" dirty="0" smtClean="0"/>
              <a:t>: egy egyszerű futtatható, vagy </a:t>
            </a:r>
            <a:r>
              <a:rPr lang="hu-HU" dirty="0" err="1" smtClean="0"/>
              <a:t>szkript</a:t>
            </a:r>
            <a:r>
              <a:rPr lang="hu-HU" dirty="0" smtClean="0"/>
              <a:t> fájl, melyet adott ütemezés mellett a rendszer a háttérben végrehajt.</a:t>
            </a:r>
            <a:r>
              <a:rPr lang="hu-HU" baseline="0" dirty="0" smtClean="0"/>
              <a:t> Így a szerverünk a felhasználói kérésekre jó válaszidővel tud reagálni, míg a kérés bonyolultabb részét a háttérben később el tudja végezni.</a:t>
            </a:r>
          </a:p>
          <a:p>
            <a:pPr marL="0" marR="0" indent="0" algn="l" defTabSz="914400" rtl="0" eaLnBrk="1" fontAlgn="auto" latinLnBrk="0" hangingPunct="1">
              <a:lnSpc>
                <a:spcPct val="100000"/>
              </a:lnSpc>
              <a:spcBef>
                <a:spcPts val="0"/>
              </a:spcBef>
              <a:spcAft>
                <a:spcPts val="0"/>
              </a:spcAft>
              <a:buClrTx/>
              <a:buSzTx/>
              <a:buFontTx/>
              <a:buNone/>
              <a:tabLst/>
              <a:defRPr/>
            </a:pPr>
            <a:endParaRPr lang="hu-H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hu-HU" dirty="0" smtClean="0"/>
              <a:t>Alapvetően </a:t>
            </a:r>
            <a:r>
              <a:rPr lang="hu-HU" dirty="0"/>
              <a:t>tehát a </a:t>
            </a:r>
            <a:r>
              <a:rPr lang="hu-HU" dirty="0" err="1"/>
              <a:t>webjobok</a:t>
            </a:r>
            <a:r>
              <a:rPr lang="hu-HU" dirty="0"/>
              <a:t> </a:t>
            </a:r>
            <a:r>
              <a:rPr lang="hu-HU" dirty="0" smtClean="0"/>
              <a:t>egyszerűbb,</a:t>
            </a:r>
            <a:r>
              <a:rPr lang="hu-HU" baseline="0" dirty="0" smtClean="0"/>
              <a:t> </a:t>
            </a:r>
            <a:r>
              <a:rPr lang="hu-HU" b="1" baseline="0" dirty="0" smtClean="0"/>
              <a:t>számításigényes</a:t>
            </a:r>
            <a:r>
              <a:rPr lang="hu-HU" dirty="0" smtClean="0"/>
              <a:t> </a:t>
            </a:r>
            <a:r>
              <a:rPr lang="hu-HU" dirty="0"/>
              <a:t>feladatokra vannak </a:t>
            </a:r>
            <a:r>
              <a:rPr lang="hu-HU" dirty="0" smtClean="0"/>
              <a:t>kitalálva.</a:t>
            </a:r>
            <a:r>
              <a:rPr lang="hu-HU" b="0" baseline="0" dirty="0" smtClean="0"/>
              <a:t> </a:t>
            </a:r>
            <a:r>
              <a:rPr lang="hu-HU" b="0" baseline="0" dirty="0"/>
              <a:t>A következő </a:t>
            </a:r>
            <a:r>
              <a:rPr lang="hu-HU" b="0" baseline="0" dirty="0" smtClean="0"/>
              <a:t>dia </a:t>
            </a:r>
            <a:r>
              <a:rPr lang="hu-HU" b="0" baseline="0" dirty="0"/>
              <a:t>bemutat egy ilyen lehetséges felhasználási esetet, amikor egy sor feldolgozása történik </a:t>
            </a:r>
            <a:r>
              <a:rPr lang="hu-HU" b="0" baseline="0" dirty="0" err="1"/>
              <a:t>webjobok</a:t>
            </a:r>
            <a:r>
              <a:rPr lang="hu-HU" b="0" baseline="0" dirty="0"/>
              <a:t> segítségével.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29</a:t>
            </a:fld>
            <a:endParaRPr lang="hu-HU"/>
          </a:p>
        </p:txBody>
      </p:sp>
    </p:spTree>
    <p:extLst>
      <p:ext uri="{BB962C8B-B14F-4D97-AF65-F5344CB8AC3E}">
        <p14:creationId xmlns:p14="http://schemas.microsoft.com/office/powerpoint/2010/main" val="307869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3</a:t>
            </a:fld>
            <a:endParaRPr lang="hu-HU"/>
          </a:p>
        </p:txBody>
      </p:sp>
    </p:spTree>
    <p:extLst>
      <p:ext uri="{BB962C8B-B14F-4D97-AF65-F5344CB8AC3E}">
        <p14:creationId xmlns:p14="http://schemas.microsoft.com/office/powerpoint/2010/main" val="896691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Mit látunk a dián? Beérkezik egy kérés (zöld nyíl), a web </a:t>
            </a:r>
            <a:r>
              <a:rPr lang="hu-HU" dirty="0" err="1"/>
              <a:t>app</a:t>
            </a:r>
            <a:r>
              <a:rPr lang="hu-HU" dirty="0"/>
              <a:t> beszúr</a:t>
            </a:r>
            <a:r>
              <a:rPr lang="hu-HU" baseline="0" dirty="0"/>
              <a:t> egy üzenetet a </a:t>
            </a:r>
            <a:r>
              <a:rPr lang="hu-HU" baseline="0" dirty="0" err="1"/>
              <a:t>queue-ba</a:t>
            </a:r>
            <a:r>
              <a:rPr lang="hu-HU" baseline="0" dirty="0"/>
              <a:t> és visszajelez (Kész!), ezután a </a:t>
            </a:r>
            <a:r>
              <a:rPr lang="hu-HU" baseline="0" dirty="0" err="1"/>
              <a:t>webjob</a:t>
            </a:r>
            <a:r>
              <a:rPr lang="hu-HU" baseline="0" dirty="0"/>
              <a:t> </a:t>
            </a:r>
            <a:r>
              <a:rPr lang="hu-HU" baseline="0" dirty="0" err="1"/>
              <a:t>a</a:t>
            </a:r>
            <a:r>
              <a:rPr lang="hu-HU" baseline="0" dirty="0"/>
              <a:t> </a:t>
            </a:r>
            <a:r>
              <a:rPr lang="hu-HU" baseline="0" dirty="0" err="1"/>
              <a:t>queue-ból</a:t>
            </a:r>
            <a:r>
              <a:rPr lang="hu-HU" baseline="0" dirty="0"/>
              <a:t> kiveszi az üzenetet és elkezdi feldolgozni – aszinkron üzenetkezelési folyamat</a:t>
            </a:r>
            <a:endParaRPr lang="hu-HU" dirty="0"/>
          </a:p>
          <a:p>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30</a:t>
            </a:fld>
            <a:endParaRPr lang="hu-HU"/>
          </a:p>
        </p:txBody>
      </p:sp>
    </p:spTree>
    <p:extLst>
      <p:ext uri="{BB962C8B-B14F-4D97-AF65-F5344CB8AC3E}">
        <p14:creationId xmlns:p14="http://schemas.microsoft.com/office/powerpoint/2010/main" val="3099005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baseline="0" dirty="0" smtClean="0"/>
              <a:t>Számos futtatókörnyezet és </a:t>
            </a:r>
            <a:r>
              <a:rPr lang="hu-HU" baseline="0" dirty="0" err="1" smtClean="0"/>
              <a:t>szkriptnyelv</a:t>
            </a:r>
            <a:r>
              <a:rPr lang="hu-HU" baseline="0" dirty="0" smtClean="0"/>
              <a:t> közül választhatunk. Amennyiben a C# mellett döntünk, úgy a WebJob SDK-</a:t>
            </a:r>
            <a:r>
              <a:rPr lang="hu-HU" baseline="0" dirty="0" err="1" smtClean="0"/>
              <a:t>val</a:t>
            </a:r>
            <a:r>
              <a:rPr lang="hu-HU" baseline="0" dirty="0" smtClean="0"/>
              <a:t> nem csak a végrehajtandó feladatot, de a kiváltó eseményt és az ütemezést is deklaratívan megadhatjuk</a:t>
            </a:r>
          </a:p>
        </p:txBody>
      </p:sp>
      <p:sp>
        <p:nvSpPr>
          <p:cNvPr id="4" name="Slide Number Placeholder 3"/>
          <p:cNvSpPr>
            <a:spLocks noGrp="1"/>
          </p:cNvSpPr>
          <p:nvPr>
            <p:ph type="sldNum" sz="quarter" idx="10"/>
          </p:nvPr>
        </p:nvSpPr>
        <p:spPr/>
        <p:txBody>
          <a:bodyPr/>
          <a:lstStyle/>
          <a:p>
            <a:fld id="{54F698E1-8E8E-46AB-BB77-09BEFD6B733A}" type="slidenum">
              <a:rPr lang="hu-HU" smtClean="0"/>
              <a:t>32</a:t>
            </a:fld>
            <a:endParaRPr lang="hu-HU"/>
          </a:p>
        </p:txBody>
      </p:sp>
    </p:spTree>
    <p:extLst>
      <p:ext uri="{BB962C8B-B14F-4D97-AF65-F5344CB8AC3E}">
        <p14:creationId xmlns:p14="http://schemas.microsoft.com/office/powerpoint/2010/main" val="2772204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smtClean="0"/>
              <a:t>A </a:t>
            </a:r>
            <a:r>
              <a:rPr lang="hu-HU" dirty="0" err="1" smtClean="0"/>
              <a:t>jobok</a:t>
            </a:r>
            <a:r>
              <a:rPr lang="hu-HU" dirty="0" smtClean="0"/>
              <a:t> futhatnak ütemezetten (adott időközönként), folyamatosan vagy bizonyos események</a:t>
            </a:r>
            <a:r>
              <a:rPr lang="hu-HU" baseline="0" dirty="0" smtClean="0"/>
              <a:t> hatására (</a:t>
            </a:r>
            <a:r>
              <a:rPr lang="hu-HU" baseline="0" dirty="0" err="1" smtClean="0"/>
              <a:t>on-demand</a:t>
            </a:r>
            <a:r>
              <a:rPr lang="hu-HU" baseline="0" dirty="0" smtClean="0"/>
              <a:t>). Ezek az események lehetnek különböző </a:t>
            </a:r>
            <a:r>
              <a:rPr lang="hu-HU" baseline="0" dirty="0" err="1" smtClean="0"/>
              <a:t>triggerek</a:t>
            </a:r>
            <a:r>
              <a:rPr lang="hu-HU" baseline="0" dirty="0" smtClean="0"/>
              <a:t>, amelyek az SDK-</a:t>
            </a:r>
            <a:r>
              <a:rPr lang="hu-HU" baseline="0" dirty="0" err="1" smtClean="0"/>
              <a:t>ban</a:t>
            </a:r>
            <a:r>
              <a:rPr lang="hu-HU" baseline="0" dirty="0" smtClean="0"/>
              <a:t> meg vannak valósítva és van rá platform-támogatás.</a:t>
            </a:r>
          </a:p>
          <a:p>
            <a:endParaRPr lang="hu-HU" baseline="0" dirty="0" smtClean="0"/>
          </a:p>
          <a:p>
            <a:r>
              <a:rPr lang="hu-HU" baseline="0" dirty="0" smtClean="0"/>
              <a:t>Futhatnak egy vagy több példányban (ha a hozzájuk tartozó </a:t>
            </a:r>
            <a:r>
              <a:rPr lang="hu-HU" baseline="0" dirty="0" err="1" smtClean="0"/>
              <a:t>app</a:t>
            </a:r>
            <a:r>
              <a:rPr lang="hu-HU" baseline="0" dirty="0" smtClean="0"/>
              <a:t> is több példányban fut).</a:t>
            </a:r>
            <a:endParaRPr lang="hu-HU" dirty="0" smtClean="0"/>
          </a:p>
          <a:p>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33</a:t>
            </a:fld>
            <a:endParaRPr lang="hu-HU"/>
          </a:p>
        </p:txBody>
      </p:sp>
    </p:spTree>
    <p:extLst>
      <p:ext uri="{BB962C8B-B14F-4D97-AF65-F5344CB8AC3E}">
        <p14:creationId xmlns:p14="http://schemas.microsoft.com/office/powerpoint/2010/main" val="713066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ütemezés részleteit</a:t>
            </a:r>
            <a:r>
              <a:rPr lang="hu-HU" baseline="0" dirty="0" smtClean="0"/>
              <a:t> megadhatjuk a feltöltött konfigurációs fájlban (CRON formátumban), de össze akár az Azure portálon is beállíthatjuk.</a:t>
            </a:r>
          </a:p>
          <a:p>
            <a:endParaRPr lang="hu-HU" baseline="0" dirty="0" smtClean="0"/>
          </a:p>
          <a:p>
            <a:r>
              <a:rPr lang="hu-HU" baseline="0" dirty="0" smtClean="0"/>
              <a:t>Fontos, hogy az ütemezett feladatok csak akkor futnak le, ha az alkalmazásunk is fut, ezért mindenképpen kapcsoljuk be az </a:t>
            </a:r>
            <a:r>
              <a:rPr lang="hu-HU" baseline="0" dirty="0" err="1" smtClean="0"/>
              <a:t>Always</a:t>
            </a:r>
            <a:r>
              <a:rPr lang="hu-HU" baseline="0" dirty="0" smtClean="0"/>
              <a:t> </a:t>
            </a:r>
            <a:r>
              <a:rPr lang="hu-HU" baseline="0" dirty="0" err="1" smtClean="0"/>
              <a:t>on</a:t>
            </a:r>
            <a:r>
              <a:rPr lang="hu-HU" baseline="0" dirty="0" smtClean="0"/>
              <a:t> opciót az </a:t>
            </a:r>
            <a:r>
              <a:rPr lang="hu-HU" baseline="0" dirty="0" err="1" smtClean="0"/>
              <a:t>alkalamzás</a:t>
            </a:r>
            <a:r>
              <a:rPr lang="hu-HU" baseline="0" dirty="0" smtClean="0"/>
              <a:t> beállításainál. Ez az opció csak a Basic szinten és a fölött érhető el, tehát a megosztott és ingyenes példányoknál nem</a:t>
            </a:r>
            <a:endParaRPr lang="hu-HU" dirty="0" smtClean="0"/>
          </a:p>
          <a:p>
            <a:endParaRPr lang="hu-HU" dirty="0" smtClean="0"/>
          </a:p>
          <a:p>
            <a:endParaRPr lang="hu-HU" dirty="0" smtClean="0"/>
          </a:p>
          <a:p>
            <a:r>
              <a:rPr lang="hu-HU" dirty="0" smtClean="0"/>
              <a:t>A CRON formátumról bővebben:</a:t>
            </a:r>
          </a:p>
          <a:p>
            <a:r>
              <a:rPr lang="hu-HU" sz="1200" b="0" i="0" kern="1200" dirty="0" smtClean="0">
                <a:solidFill>
                  <a:schemeClr val="tx1"/>
                </a:solidFill>
                <a:effectLst/>
                <a:latin typeface="+mn-lt"/>
                <a:ea typeface="+mn-ea"/>
                <a:cs typeface="+mn-cs"/>
              </a:rPr>
              <a:t>https://en.wikipedia.org/wiki/Cron</a:t>
            </a:r>
          </a:p>
          <a:p>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34</a:t>
            </a:fld>
            <a:endParaRPr lang="hu-HU"/>
          </a:p>
        </p:txBody>
      </p:sp>
    </p:spTree>
    <p:extLst>
      <p:ext uri="{BB962C8B-B14F-4D97-AF65-F5344CB8AC3E}">
        <p14:creationId xmlns:p14="http://schemas.microsoft.com/office/powerpoint/2010/main" val="1839737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fentieken</a:t>
            </a:r>
            <a:r>
              <a:rPr lang="hu-HU" baseline="0" dirty="0" smtClean="0"/>
              <a:t> túl a WebJob SDK lehetővé teszi, hogy a futtatáshoz és ütemezéshez szükséges minden információt deklaratívan megadjuk a forráskódunkban, így a portálon további konfigurációs lépések nem lesznek szükségesek.  </a:t>
            </a:r>
            <a:r>
              <a:rPr lang="hu-HU" dirty="0" smtClean="0"/>
              <a:t>Alapvetően</a:t>
            </a:r>
            <a:r>
              <a:rPr lang="hu-HU" baseline="0" dirty="0" smtClean="0"/>
              <a:t> csak egy egyszerű konzolos alkalmazást kell létrehozni, amiben adott attribútumokkal kell ellátni a metódusainkat ahhoz, hogy </a:t>
            </a:r>
            <a:r>
              <a:rPr lang="hu-HU" baseline="0" dirty="0" err="1" smtClean="0"/>
              <a:t>webjobként</a:t>
            </a:r>
            <a:r>
              <a:rPr lang="hu-HU" baseline="0" dirty="0" smtClean="0"/>
              <a:t> fussanak. Utána tudunk </a:t>
            </a:r>
            <a:r>
              <a:rPr lang="hu-HU" baseline="0" dirty="0" err="1" smtClean="0"/>
              <a:t>deployolni</a:t>
            </a:r>
            <a:r>
              <a:rPr lang="hu-HU" baseline="0" dirty="0" smtClean="0"/>
              <a:t> Visual </a:t>
            </a:r>
            <a:r>
              <a:rPr lang="hu-HU" baseline="0" dirty="0" err="1" smtClean="0"/>
              <a:t>Studioból</a:t>
            </a:r>
            <a:r>
              <a:rPr lang="hu-HU" baseline="0" dirty="0" smtClean="0"/>
              <a:t>, vagy akár a portálról.</a:t>
            </a:r>
            <a:endParaRPr lang="hu-HU" dirty="0" smtClean="0"/>
          </a:p>
          <a:p>
            <a:endParaRPr lang="hu-HU" baseline="0" dirty="0" smtClean="0"/>
          </a:p>
          <a:p>
            <a:r>
              <a:rPr lang="hu-HU" baseline="0" dirty="0" smtClean="0"/>
              <a:t>A </a:t>
            </a:r>
            <a:r>
              <a:rPr lang="hu-HU" baseline="0" dirty="0" err="1" smtClean="0"/>
              <a:t>webjob</a:t>
            </a:r>
            <a:r>
              <a:rPr lang="hu-HU" baseline="0" dirty="0" smtClean="0"/>
              <a:t> SDK képességeit jól illusztrálja a fenti kiragadott kódrészlet. Itt az SDK elemeit az attribútumok képviselik, melyeket aztán maga az SDK értelmez és érvényesít.</a:t>
            </a:r>
          </a:p>
          <a:p>
            <a:endParaRPr lang="hu-HU" baseline="0" dirty="0" smtClean="0"/>
          </a:p>
          <a:p>
            <a:r>
              <a:rPr lang="hu-HU" baseline="0" dirty="0" smtClean="0"/>
              <a:t>A példafüggvény egy üzenetsor új üzeneteire vár, melyek egy-egy </a:t>
            </a:r>
            <a:r>
              <a:rPr lang="hu-HU" baseline="0" dirty="0" err="1" smtClean="0"/>
              <a:t>blob</a:t>
            </a:r>
            <a:r>
              <a:rPr lang="hu-HU" baseline="0" dirty="0" smtClean="0"/>
              <a:t> nevét tartalmazzák. Ha </a:t>
            </a:r>
            <a:r>
              <a:rPr lang="hu-HU" baseline="0" dirty="0" err="1" smtClean="0"/>
              <a:t>üzenetérkezik</a:t>
            </a:r>
            <a:r>
              <a:rPr lang="hu-HU" baseline="0" dirty="0" smtClean="0"/>
              <a:t>, készít egy másolatot a paraméterként megadott </a:t>
            </a:r>
            <a:r>
              <a:rPr lang="hu-HU" baseline="0" dirty="0" err="1" smtClean="0"/>
              <a:t>blobról</a:t>
            </a:r>
            <a:r>
              <a:rPr lang="hu-HU" baseline="0" dirty="0" smtClean="0"/>
              <a:t> „{réginév}-</a:t>
            </a:r>
            <a:r>
              <a:rPr lang="hu-HU" baseline="0" dirty="0" err="1" smtClean="0"/>
              <a:t>new</a:t>
            </a:r>
            <a:r>
              <a:rPr lang="hu-HU" baseline="0" dirty="0" smtClean="0"/>
              <a:t>” elnevezéssel. Az attribútumok </a:t>
            </a:r>
          </a:p>
          <a:p>
            <a:endParaRPr lang="hu-HU" baseline="0" dirty="0" smtClean="0"/>
          </a:p>
          <a:p>
            <a:pPr marL="171450" indent="-171450">
              <a:buFontTx/>
              <a:buChar char="-"/>
            </a:pPr>
            <a:r>
              <a:rPr lang="hu-HU" baseline="0" dirty="0" err="1" smtClean="0"/>
              <a:t>QueueTrigger</a:t>
            </a:r>
            <a:r>
              <a:rPr lang="hu-HU" baseline="0" dirty="0" smtClean="0"/>
              <a:t>: akkor fusson le a függvény, ha elem kerül a paraméterként megnevezett üzenetsorba, </a:t>
            </a:r>
            <a:r>
              <a:rPr lang="hu-HU" baseline="0" dirty="0" err="1" smtClean="0"/>
              <a:t>blobName</a:t>
            </a:r>
            <a:r>
              <a:rPr lang="hu-HU" baseline="0" dirty="0" smtClean="0"/>
              <a:t> értéke az </a:t>
            </a:r>
            <a:r>
              <a:rPr lang="hu-HU" baseline="0" dirty="0" err="1" smtClean="0"/>
              <a:t>üzenersor</a:t>
            </a:r>
            <a:r>
              <a:rPr lang="hu-HU" baseline="0" dirty="0" smtClean="0"/>
              <a:t> új elemének tartalma lesz </a:t>
            </a:r>
          </a:p>
          <a:p>
            <a:pPr marL="171450" indent="-171450">
              <a:buFontTx/>
              <a:buChar char="-"/>
            </a:pPr>
            <a:r>
              <a:rPr lang="hu-HU" baseline="0" dirty="0" err="1" smtClean="0"/>
              <a:t>Blob</a:t>
            </a:r>
            <a:r>
              <a:rPr lang="hu-HU" baseline="0" dirty="0" smtClean="0"/>
              <a:t> (1):  egy olvasásra megnyitott adatfolyamot kapunk, mely a paraméterként megadott </a:t>
            </a:r>
            <a:r>
              <a:rPr lang="hu-HU" baseline="0" dirty="0" err="1" smtClean="0"/>
              <a:t>blobból</a:t>
            </a:r>
            <a:r>
              <a:rPr lang="hu-HU" baseline="0" dirty="0" smtClean="0"/>
              <a:t> fog olvasni. Figyeljük meg, hogy kapcsos zárójelek közt a „</a:t>
            </a:r>
            <a:r>
              <a:rPr lang="hu-HU" baseline="0" dirty="0" err="1" smtClean="0"/>
              <a:t>queueTrigger</a:t>
            </a:r>
            <a:r>
              <a:rPr lang="hu-HU" baseline="0" dirty="0" smtClean="0"/>
              <a:t>” egy speciális paraméter, mellyel az üzenetsor elemére visszahivatkozhatunk</a:t>
            </a:r>
          </a:p>
          <a:p>
            <a:pPr marL="171450" indent="-171450">
              <a:buFontTx/>
              <a:buChar char="-"/>
            </a:pPr>
            <a:r>
              <a:rPr lang="hu-HU" baseline="0" dirty="0" err="1" smtClean="0"/>
              <a:t>Blob</a:t>
            </a:r>
            <a:r>
              <a:rPr lang="hu-HU" baseline="0" dirty="0" smtClean="0"/>
              <a:t> (2): egy írásra megnyitott adatfolyamot ad vissza, mely a megnevezett </a:t>
            </a:r>
            <a:r>
              <a:rPr lang="hu-HU" baseline="0" dirty="0" err="1" smtClean="0"/>
              <a:t>blobra</a:t>
            </a:r>
            <a:r>
              <a:rPr lang="hu-HU" baseline="0" dirty="0" smtClean="0"/>
              <a:t> mutat</a:t>
            </a:r>
          </a:p>
          <a:p>
            <a:pPr marL="171450" indent="-171450">
              <a:buFontTx/>
              <a:buChar char="-"/>
            </a:pPr>
            <a:endParaRPr lang="hu-H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hu-HU" dirty="0" smtClean="0"/>
              <a:t>Gyakorlaton részletesebben meg fogjuk ezt nézni.</a:t>
            </a:r>
            <a:r>
              <a:rPr lang="hu-HU" baseline="0" dirty="0" smtClean="0"/>
              <a:t> </a:t>
            </a:r>
            <a:endParaRPr lang="hu-HU" dirty="0" smtClean="0"/>
          </a:p>
          <a:p>
            <a:pPr marL="171450" indent="-171450">
              <a:buFontTx/>
              <a:buChar char="-"/>
            </a:pPr>
            <a:endParaRPr lang="hu-HU" baseline="0" dirty="0" smtClean="0"/>
          </a:p>
          <a:p>
            <a:pPr marL="171450" indent="-171450">
              <a:buFontTx/>
              <a:buChar char="-"/>
            </a:pPr>
            <a:endParaRPr lang="hu-HU" baseline="0" dirty="0" smtClean="0"/>
          </a:p>
          <a:p>
            <a:pPr marL="171450" indent="-171450">
              <a:buFontTx/>
              <a:buChar char="-"/>
            </a:pPr>
            <a:endParaRPr lang="hu-HU" baseline="0" dirty="0" smtClean="0"/>
          </a:p>
        </p:txBody>
      </p:sp>
      <p:sp>
        <p:nvSpPr>
          <p:cNvPr id="4" name="Dia számának helye 3"/>
          <p:cNvSpPr>
            <a:spLocks noGrp="1"/>
          </p:cNvSpPr>
          <p:nvPr>
            <p:ph type="sldNum" sz="quarter" idx="10"/>
          </p:nvPr>
        </p:nvSpPr>
        <p:spPr/>
        <p:txBody>
          <a:bodyPr/>
          <a:lstStyle/>
          <a:p>
            <a:fld id="{54F698E1-8E8E-46AB-BB77-09BEFD6B733A}" type="slidenum">
              <a:rPr lang="hu-HU" smtClean="0"/>
              <a:t>35</a:t>
            </a:fld>
            <a:endParaRPr lang="hu-HU"/>
          </a:p>
        </p:txBody>
      </p:sp>
    </p:spTree>
    <p:extLst>
      <p:ext uri="{BB962C8B-B14F-4D97-AF65-F5344CB8AC3E}">
        <p14:creationId xmlns:p14="http://schemas.microsoft.com/office/powerpoint/2010/main" val="838713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err="1"/>
              <a:t>Hot-swap</a:t>
            </a:r>
            <a:r>
              <a:rPr lang="hu-HU" dirty="0"/>
              <a:t>: Egyszerűen</a:t>
            </a:r>
            <a:r>
              <a:rPr lang="hu-HU" baseline="0" dirty="0"/>
              <a:t> csak megcseréli a két környezet DNS-bejegyzését. Mivel ez egy nagyon gyors művelet, így nincs </a:t>
            </a:r>
            <a:r>
              <a:rPr lang="hu-HU" baseline="0" dirty="0" err="1"/>
              <a:t>szolgáltatáskiesés</a:t>
            </a:r>
            <a:r>
              <a:rPr lang="hu-HU" baseline="0" dirty="0"/>
              <a:t>. Ez van demonstrálva a következő </a:t>
            </a:r>
            <a:r>
              <a:rPr lang="hu-HU" baseline="0" dirty="0" err="1"/>
              <a:t>slide-on</a:t>
            </a:r>
            <a:r>
              <a:rPr lang="hu-HU" baseline="0" dirty="0"/>
              <a:t> animálva (behúzzuk </a:t>
            </a:r>
            <a:r>
              <a:rPr lang="hu-HU" baseline="0" dirty="0" err="1"/>
              <a:t>VSTS-ről</a:t>
            </a:r>
            <a:r>
              <a:rPr lang="hu-HU" baseline="0" dirty="0"/>
              <a:t> a kódot, majd a </a:t>
            </a:r>
            <a:r>
              <a:rPr lang="hu-HU" baseline="0" dirty="0" err="1"/>
              <a:t>staging</a:t>
            </a:r>
            <a:r>
              <a:rPr lang="hu-HU" baseline="0" dirty="0"/>
              <a:t> és a </a:t>
            </a:r>
            <a:r>
              <a:rPr lang="hu-HU" baseline="0" dirty="0" err="1"/>
              <a:t>production</a:t>
            </a:r>
            <a:r>
              <a:rPr lang="hu-HU" baseline="0" dirty="0"/>
              <a:t> környezetet megcseréljük).</a:t>
            </a:r>
          </a:p>
          <a:p>
            <a:pPr marL="0" marR="0" indent="0" algn="l" defTabSz="914400" rtl="0" eaLnBrk="1" fontAlgn="auto" latinLnBrk="0" hangingPunct="1">
              <a:lnSpc>
                <a:spcPct val="100000"/>
              </a:lnSpc>
              <a:spcBef>
                <a:spcPts val="0"/>
              </a:spcBef>
              <a:spcAft>
                <a:spcPts val="0"/>
              </a:spcAft>
              <a:buClrTx/>
              <a:buSzTx/>
              <a:buFontTx/>
              <a:buNone/>
              <a:tabLst/>
              <a:defRPr/>
            </a:pPr>
            <a:r>
              <a:rPr lang="hu-HU" dirty="0"/>
              <a:t>A/B tesztelés</a:t>
            </a:r>
            <a:r>
              <a:rPr lang="hu-HU" baseline="0" dirty="0"/>
              <a:t>: A felhasználók egy része megkap egy új </a:t>
            </a:r>
            <a:r>
              <a:rPr lang="hu-HU" baseline="0" dirty="0" err="1"/>
              <a:t>feature-t</a:t>
            </a:r>
            <a:r>
              <a:rPr lang="hu-HU" baseline="0" dirty="0"/>
              <a:t>, egy másik része nem. Így tudjuk tesztelni a </a:t>
            </a:r>
            <a:r>
              <a:rPr lang="hu-HU" baseline="0" dirty="0" err="1"/>
              <a:t>feature-t</a:t>
            </a:r>
            <a:r>
              <a:rPr lang="hu-HU" baseline="0" dirty="0"/>
              <a:t> és javítani, mielőtt mindenki megkapja.</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3607024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Az </a:t>
            </a:r>
            <a:r>
              <a:rPr lang="hu-HU" dirty="0" err="1"/>
              <a:t>Azure</a:t>
            </a:r>
            <a:r>
              <a:rPr lang="hu-HU" dirty="0"/>
              <a:t> BizTalk </a:t>
            </a:r>
            <a:r>
              <a:rPr lang="hu-HU" dirty="0" err="1"/>
              <a:t>services</a:t>
            </a:r>
            <a:r>
              <a:rPr lang="hu-HU" baseline="0" dirty="0"/>
              <a:t> része. Segítségével a Mobile </a:t>
            </a:r>
            <a:r>
              <a:rPr lang="hu-HU" baseline="0" dirty="0" err="1"/>
              <a:t>Appok</a:t>
            </a:r>
            <a:r>
              <a:rPr lang="hu-HU" baseline="0" dirty="0"/>
              <a:t> és a Web </a:t>
            </a:r>
            <a:r>
              <a:rPr lang="hu-HU" baseline="0" dirty="0" err="1"/>
              <a:t>Appok</a:t>
            </a:r>
            <a:r>
              <a:rPr lang="hu-HU" baseline="0" dirty="0"/>
              <a:t> helyi, tűzfal mögötti erőforrásokhoz egyszerűen </a:t>
            </a:r>
            <a:r>
              <a:rPr lang="hu-HU" baseline="0" dirty="0" err="1"/>
              <a:t>csatlkaozhatnak</a:t>
            </a:r>
            <a:r>
              <a:rPr lang="hu-HU" baseline="0" dirty="0"/>
              <a:t>.</a:t>
            </a:r>
          </a:p>
          <a:p>
            <a:pPr marL="171450" indent="-171450">
              <a:buFont typeface="Arial" panose="020B0604020202020204" pitchFamily="34" charset="0"/>
              <a:buChar char="•"/>
            </a:pPr>
            <a:r>
              <a:rPr lang="hu-HU" baseline="0" dirty="0"/>
              <a:t>Kapcsolódhatunk már meglévő adatforrásokhoz</a:t>
            </a:r>
          </a:p>
          <a:p>
            <a:pPr marL="171450" indent="-171450">
              <a:buFont typeface="Arial" panose="020B0604020202020204" pitchFamily="34" charset="0"/>
              <a:buChar char="•"/>
            </a:pPr>
            <a:r>
              <a:rPr lang="hu-HU" baseline="0" dirty="0"/>
              <a:t>Statikus TCP portokkal működő szolgáltatások (pl.: SQL Server)</a:t>
            </a:r>
          </a:p>
          <a:p>
            <a:pPr marL="171450" indent="-171450">
              <a:buFont typeface="Arial" panose="020B0604020202020204" pitchFamily="34" charset="0"/>
              <a:buChar char="•"/>
            </a:pPr>
            <a:r>
              <a:rPr lang="hu-HU" baseline="0" dirty="0"/>
              <a:t>A kapcsolatokat megoszthatják egymás között az alkalmazások</a:t>
            </a:r>
          </a:p>
          <a:p>
            <a:pPr marL="171450" indent="-171450">
              <a:buFont typeface="Arial" panose="020B0604020202020204" pitchFamily="34" charset="0"/>
              <a:buChar char="•"/>
            </a:pPr>
            <a:r>
              <a:rPr lang="hu-HU" baseline="0" dirty="0"/>
              <a:t>Minden Web </a:t>
            </a:r>
            <a:r>
              <a:rPr lang="hu-HU" baseline="0" dirty="0" err="1"/>
              <a:t>App</a:t>
            </a:r>
            <a:r>
              <a:rPr lang="hu-HU" baseline="0" dirty="0"/>
              <a:t> platform támogatja</a:t>
            </a:r>
          </a:p>
          <a:p>
            <a:pPr marL="171450" indent="-171450">
              <a:buFont typeface="Arial" panose="020B0604020202020204" pitchFamily="34" charset="0"/>
              <a:buChar char="•"/>
            </a:pPr>
            <a:r>
              <a:rPr lang="hu-HU" baseline="0" dirty="0"/>
              <a:t>Esemény- és </a:t>
            </a:r>
            <a:r>
              <a:rPr lang="hu-HU" baseline="0" dirty="0" err="1"/>
              <a:t>auditlogok</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37</a:t>
            </a:fld>
            <a:endParaRPr lang="hu-HU"/>
          </a:p>
        </p:txBody>
      </p:sp>
    </p:spTree>
    <p:extLst>
      <p:ext uri="{BB962C8B-B14F-4D97-AF65-F5344CB8AC3E}">
        <p14:creationId xmlns:p14="http://schemas.microsoft.com/office/powerpoint/2010/main" val="754979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38</a:t>
            </a:fld>
            <a:endParaRPr lang="hu-HU"/>
          </a:p>
        </p:txBody>
      </p:sp>
    </p:spTree>
    <p:extLst>
      <p:ext uri="{BB962C8B-B14F-4D97-AF65-F5344CB8AC3E}">
        <p14:creationId xmlns:p14="http://schemas.microsoft.com/office/powerpoint/2010/main" val="272670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Belső fejlesztők (API</a:t>
            </a:r>
            <a:r>
              <a:rPr lang="hu-HU" baseline="0" dirty="0"/>
              <a:t> Publisher): Nincsenek kommentek, dokumentációk; nincs megfelelő integrációs tesztelés</a:t>
            </a:r>
          </a:p>
          <a:p>
            <a:r>
              <a:rPr lang="hu-HU" baseline="0" dirty="0"/>
              <a:t>Külső fejlesztők: A dokumentáció hiányossága miatt nehéz használni; </a:t>
            </a:r>
            <a:r>
              <a:rPr lang="hu-HU" baseline="0" dirty="0" err="1"/>
              <a:t>metaadatok</a:t>
            </a:r>
            <a:r>
              <a:rPr lang="hu-HU" baseline="0" dirty="0"/>
              <a:t> nincsenek publikálva, nem feltérképezhető, nem konzisztens</a:t>
            </a:r>
          </a:p>
          <a:p>
            <a:r>
              <a:rPr lang="hu-HU" baseline="0" dirty="0"/>
              <a:t>Üzleti felhasználók: Nem várható el, hogy az </a:t>
            </a:r>
            <a:r>
              <a:rPr lang="hu-HU" baseline="0" dirty="0" err="1"/>
              <a:t>összeset</a:t>
            </a:r>
            <a:r>
              <a:rPr lang="hu-HU" baseline="0" dirty="0"/>
              <a:t> használni tudják</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39</a:t>
            </a:fld>
            <a:endParaRPr lang="hu-HU"/>
          </a:p>
        </p:txBody>
      </p:sp>
    </p:spTree>
    <p:extLst>
      <p:ext uri="{BB962C8B-B14F-4D97-AF65-F5344CB8AC3E}">
        <p14:creationId xmlns:p14="http://schemas.microsoft.com/office/powerpoint/2010/main" val="397414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korábbi</a:t>
            </a:r>
            <a:r>
              <a:rPr lang="hu-HU" baseline="0" dirty="0"/>
              <a:t> </a:t>
            </a:r>
            <a:r>
              <a:rPr lang="hu-HU" baseline="0" dirty="0" err="1"/>
              <a:t>slide-on</a:t>
            </a:r>
            <a:r>
              <a:rPr lang="hu-HU" baseline="0" dirty="0"/>
              <a:t> felvetett problémákat úgy oldjuk meg, hogy felveszünk egy köztes réteget. Ennek a köztes rétegnek a feladata, hogy az </a:t>
            </a:r>
            <a:r>
              <a:rPr lang="hu-HU" baseline="0" dirty="0" err="1"/>
              <a:t>API-kat</a:t>
            </a:r>
            <a:r>
              <a:rPr lang="hu-HU" baseline="0" dirty="0"/>
              <a:t> jól dokumentáltan, egységesítve, megfelelően leegyszerűsítve ajánlja ki azoknak, akik ezeket használni szeretnék, elfedve a belső hiányosságokat.</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40</a:t>
            </a:fld>
            <a:endParaRPr lang="hu-HU"/>
          </a:p>
        </p:txBody>
      </p:sp>
    </p:spTree>
    <p:extLst>
      <p:ext uri="{BB962C8B-B14F-4D97-AF65-F5344CB8AC3E}">
        <p14:creationId xmlns:p14="http://schemas.microsoft.com/office/powerpoint/2010/main" val="251983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hu-HU" baseline="0" dirty="0"/>
              <a:t>Az </a:t>
            </a:r>
            <a:r>
              <a:rPr lang="hu-HU" baseline="0" dirty="0" err="1"/>
              <a:t>Azure</a:t>
            </a:r>
            <a:r>
              <a:rPr lang="hu-HU" baseline="0" dirty="0"/>
              <a:t> </a:t>
            </a:r>
            <a:r>
              <a:rPr lang="hu-HU" baseline="0" dirty="0" err="1"/>
              <a:t>App</a:t>
            </a:r>
            <a:r>
              <a:rPr lang="hu-HU" baseline="0" dirty="0"/>
              <a:t> </a:t>
            </a:r>
            <a:r>
              <a:rPr lang="hu-HU" baseline="0" dirty="0" err="1"/>
              <a:t>Services</a:t>
            </a:r>
            <a:r>
              <a:rPr lang="hu-HU" baseline="0" dirty="0"/>
              <a:t> platform négy alkalmazástípushoz ad platformot.</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hu-HU" baseline="0" dirty="0"/>
              <a:t>Web </a:t>
            </a:r>
            <a:r>
              <a:rPr lang="hu-HU" baseline="0" dirty="0" err="1"/>
              <a:t>Apps</a:t>
            </a:r>
            <a:r>
              <a:rPr lang="hu-HU" baseline="0" dirty="0"/>
              <a:t>: </a:t>
            </a:r>
            <a:r>
              <a:rPr lang="hu-HU" baseline="0" dirty="0" err="1"/>
              <a:t>Webalkalmazások</a:t>
            </a:r>
            <a:r>
              <a:rPr lang="hu-HU" baseline="0" dirty="0"/>
              <a:t> futtatása (sok támogatott platform)</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hu-HU" baseline="0" dirty="0"/>
              <a:t>Mobile </a:t>
            </a:r>
            <a:r>
              <a:rPr lang="hu-HU" baseline="0" dirty="0" err="1"/>
              <a:t>apps</a:t>
            </a:r>
            <a:r>
              <a:rPr lang="hu-HU" baseline="0" dirty="0"/>
              <a:t>: Mobilalkalmazások </a:t>
            </a:r>
            <a:r>
              <a:rPr lang="hu-HU" baseline="0" dirty="0" err="1"/>
              <a:t>backendjeinek</a:t>
            </a:r>
            <a:r>
              <a:rPr lang="hu-HU" baseline="0" dirty="0"/>
              <a:t> futtatása</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hu-HU" baseline="0" dirty="0" err="1"/>
              <a:t>Logic</a:t>
            </a:r>
            <a:r>
              <a:rPr lang="hu-HU" baseline="0" dirty="0"/>
              <a:t> </a:t>
            </a:r>
            <a:r>
              <a:rPr lang="hu-HU" baseline="0" dirty="0" err="1"/>
              <a:t>apps</a:t>
            </a:r>
            <a:r>
              <a:rPr lang="hu-HU" baseline="0" dirty="0"/>
              <a:t>: Üzleti folyamatok automatizálásához</a:t>
            </a:r>
          </a:p>
          <a:p>
            <a:pPr marL="0" marR="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hu-HU" baseline="0" dirty="0"/>
              <a:t>API </a:t>
            </a:r>
            <a:r>
              <a:rPr lang="hu-HU" baseline="0" dirty="0" err="1"/>
              <a:t>apps</a:t>
            </a:r>
            <a:r>
              <a:rPr lang="hu-HU" baseline="0" dirty="0"/>
              <a:t>: Felhő alapú </a:t>
            </a:r>
            <a:r>
              <a:rPr lang="hu-HU" baseline="0" dirty="0" err="1"/>
              <a:t>API-k</a:t>
            </a:r>
            <a:r>
              <a:rPr lang="hu-HU" baseline="0" dirty="0"/>
              <a:t> használata és létrehozása</a:t>
            </a: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487852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Vannak előre elkészített</a:t>
            </a:r>
            <a:r>
              <a:rPr lang="hu-HU" baseline="0" dirty="0"/>
              <a:t> API </a:t>
            </a:r>
            <a:r>
              <a:rPr lang="hu-HU" baseline="0" dirty="0" err="1"/>
              <a:t>appok</a:t>
            </a:r>
            <a:r>
              <a:rPr lang="hu-HU" baseline="0" dirty="0"/>
              <a:t>, amelyekkel le tudjuk </a:t>
            </a:r>
            <a:r>
              <a:rPr lang="hu-HU" baseline="0" dirty="0" err="1"/>
              <a:t>egyszerűsííteni</a:t>
            </a:r>
            <a:r>
              <a:rPr lang="hu-HU" baseline="0" dirty="0"/>
              <a:t> a kapcsolódást a gyakran használt. Népszerű </a:t>
            </a:r>
            <a:r>
              <a:rPr lang="hu-HU" baseline="0" dirty="0" err="1"/>
              <a:t>SaaS</a:t>
            </a:r>
            <a:r>
              <a:rPr lang="hu-HU" baseline="0" dirty="0"/>
              <a:t> szolgáltatásokhoz (Office 365, </a:t>
            </a:r>
            <a:r>
              <a:rPr lang="hu-HU" baseline="0" dirty="0" err="1"/>
              <a:t>SalesForce</a:t>
            </a:r>
            <a:r>
              <a:rPr lang="hu-HU" baseline="0" dirty="0"/>
              <a:t>).</a:t>
            </a:r>
          </a:p>
          <a:p>
            <a:r>
              <a:rPr lang="hu-HU" baseline="0" dirty="0"/>
              <a:t>Mi magunk is tudjuk így publikálni az </a:t>
            </a:r>
            <a:r>
              <a:rPr lang="hu-HU" baseline="0" dirty="0" err="1"/>
              <a:t>API-jainkat</a:t>
            </a:r>
            <a:r>
              <a:rPr lang="hu-HU" baseline="0" dirty="0"/>
              <a:t>. A mi interfészeink nem módosulnak, csak húzunk fölé egy újat, ami átláthatóbb, könnyebben kezelhető, jobban </a:t>
            </a:r>
            <a:r>
              <a:rPr lang="hu-HU" baseline="0" dirty="0" err="1"/>
              <a:t>dokumnetált</a:t>
            </a:r>
            <a:r>
              <a:rPr lang="hu-HU" baseline="0" dirty="0"/>
              <a:t>.</a:t>
            </a:r>
          </a:p>
          <a:p>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41</a:t>
            </a:fld>
            <a:endParaRPr lang="hu-HU"/>
          </a:p>
        </p:txBody>
      </p:sp>
    </p:spTree>
    <p:extLst>
      <p:ext uri="{BB962C8B-B14F-4D97-AF65-F5344CB8AC3E}">
        <p14:creationId xmlns:p14="http://schemas.microsoft.com/office/powerpoint/2010/main" val="1635074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hu-HU" dirty="0"/>
              <a:t>Néhány példa</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731579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hu-HU" dirty="0"/>
              <a:t>Néhány további példa.</a:t>
            </a:r>
          </a:p>
          <a:p>
            <a:pPr marL="0" indent="0">
              <a:buFont typeface="Arial" panose="020B0604020202020204" pitchFamily="34" charset="0"/>
              <a:buNone/>
            </a:pPr>
            <a:r>
              <a:rPr lang="hu-HU" dirty="0"/>
              <a:t>Megjegyzés:  Helyi adatokhoz</a:t>
            </a:r>
            <a:r>
              <a:rPr lang="hu-HU" baseline="0" dirty="0"/>
              <a:t> a korábban látott </a:t>
            </a:r>
            <a:r>
              <a:rPr lang="hu-HU" baseline="0" dirty="0" err="1"/>
              <a:t>Hybrid</a:t>
            </a:r>
            <a:r>
              <a:rPr lang="hu-HU" baseline="0" dirty="0"/>
              <a:t> </a:t>
            </a:r>
            <a:r>
              <a:rPr lang="hu-HU" baseline="0" dirty="0" err="1"/>
              <a:t>Connections</a:t>
            </a:r>
            <a:r>
              <a:rPr lang="hu-HU" baseline="0" dirty="0"/>
              <a:t> vagy </a:t>
            </a:r>
            <a:r>
              <a:rPr lang="hu-HU" baseline="0" dirty="0" err="1"/>
              <a:t>Azure</a:t>
            </a:r>
            <a:r>
              <a:rPr lang="hu-HU" baseline="0" dirty="0"/>
              <a:t> VN használható</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917904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Itt a </a:t>
            </a:r>
            <a:r>
              <a:rPr lang="hu-HU" dirty="0" err="1"/>
              <a:t>slide-on</a:t>
            </a:r>
            <a:r>
              <a:rPr lang="hu-HU" dirty="0"/>
              <a:t> minden</a:t>
            </a:r>
            <a:r>
              <a:rPr lang="hu-HU" baseline="0" dirty="0"/>
              <a:t> hasznos információ megtalálható. Sablonok alapján hozhatunk létre </a:t>
            </a:r>
            <a:r>
              <a:rPr lang="hu-HU" baseline="0" dirty="0" err="1"/>
              <a:t>API-kat</a:t>
            </a:r>
            <a:r>
              <a:rPr lang="hu-HU" baseline="0" dirty="0"/>
              <a:t>, aztán ezeket módosíthatjuk úgy, hogy nekünk jó legyen. Meglévő </a:t>
            </a:r>
            <a:r>
              <a:rPr lang="hu-HU" baseline="0" dirty="0" err="1"/>
              <a:t>API-kat</a:t>
            </a:r>
            <a:r>
              <a:rPr lang="hu-HU" baseline="0" dirty="0"/>
              <a:t> is áthozhatunk, </a:t>
            </a:r>
            <a:r>
              <a:rPr lang="hu-HU" baseline="0" dirty="0" err="1"/>
              <a:t>metaadatokat</a:t>
            </a:r>
            <a:r>
              <a:rPr lang="hu-HU" baseline="0" dirty="0"/>
              <a:t> adhatunk hozzá </a:t>
            </a:r>
            <a:r>
              <a:rPr lang="hu-HU" baseline="0" dirty="0" err="1"/>
              <a:t>Swaggerrel</a:t>
            </a:r>
            <a:r>
              <a:rPr lang="hu-HU" baseline="0" dirty="0"/>
              <a:t> (következő </a:t>
            </a:r>
            <a:r>
              <a:rPr lang="hu-HU" baseline="0" dirty="0" err="1"/>
              <a:t>slide</a:t>
            </a:r>
            <a:r>
              <a:rPr lang="hu-HU" baseline="0" dirty="0"/>
              <a:t>).</a:t>
            </a:r>
          </a:p>
          <a:p>
            <a:r>
              <a:rPr lang="hu-HU" baseline="0" dirty="0"/>
              <a:t>Az SSO és egyéb biztonsági kérdések az API </a:t>
            </a:r>
            <a:r>
              <a:rPr lang="hu-HU" baseline="0" dirty="0" err="1"/>
              <a:t>apphoz</a:t>
            </a:r>
            <a:r>
              <a:rPr lang="hu-HU" baseline="0" dirty="0"/>
              <a:t> delegálódnak, nekünk csak a „valódi” </a:t>
            </a:r>
            <a:r>
              <a:rPr lang="hu-HU" baseline="0" dirty="0" err="1"/>
              <a:t>funkcionalitásssal</a:t>
            </a:r>
            <a:r>
              <a:rPr lang="hu-HU" baseline="0" dirty="0"/>
              <a:t> kell törődni.</a:t>
            </a:r>
          </a:p>
          <a:p>
            <a:r>
              <a:rPr lang="hu-HU" baseline="0" dirty="0"/>
              <a:t>Más: van két </a:t>
            </a:r>
            <a:r>
              <a:rPr lang="hu-HU" baseline="0" dirty="0" err="1"/>
              <a:t>API-m</a:t>
            </a:r>
            <a:r>
              <a:rPr lang="hu-HU" baseline="0" dirty="0"/>
              <a:t>, mindkettő más </a:t>
            </a:r>
            <a:r>
              <a:rPr lang="hu-HU" baseline="0" dirty="0" err="1"/>
              <a:t>autentikációs</a:t>
            </a:r>
            <a:r>
              <a:rPr lang="hu-HU" baseline="0" dirty="0"/>
              <a:t> tárat használ, de szeretnék fölé </a:t>
            </a:r>
            <a:r>
              <a:rPr lang="hu-HU" baseline="0" dirty="0" err="1"/>
              <a:t>SSO-t</a:t>
            </a:r>
            <a:r>
              <a:rPr lang="hu-HU" baseline="0" dirty="0"/>
              <a:t>. Nem kell egyikbe se belenyúlni, az API </a:t>
            </a:r>
            <a:r>
              <a:rPr lang="hu-HU" baseline="0" dirty="0" err="1"/>
              <a:t>app</a:t>
            </a:r>
            <a:r>
              <a:rPr lang="hu-HU" baseline="0" dirty="0"/>
              <a:t> szintjén valósítom ezt meg.</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44</a:t>
            </a:fld>
            <a:endParaRPr lang="hu-HU"/>
          </a:p>
        </p:txBody>
      </p:sp>
    </p:spTree>
    <p:extLst>
      <p:ext uri="{BB962C8B-B14F-4D97-AF65-F5344CB8AC3E}">
        <p14:creationId xmlns:p14="http://schemas.microsoft.com/office/powerpoint/2010/main" val="2543337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Az </a:t>
            </a:r>
            <a:r>
              <a:rPr lang="hu-HU" dirty="0" err="1"/>
              <a:t>API-k</a:t>
            </a:r>
            <a:r>
              <a:rPr lang="hu-HU" dirty="0"/>
              <a:t> önleíróvá</a:t>
            </a:r>
            <a:r>
              <a:rPr lang="hu-HU" baseline="0" dirty="0"/>
              <a:t> tétele mindig nagyon fontos volt – ezért volt például WSDL a klasszikus </a:t>
            </a:r>
            <a:r>
              <a:rPr lang="hu-HU" baseline="0" dirty="0" err="1"/>
              <a:t>webszolgáltatásokhoz</a:t>
            </a:r>
            <a:r>
              <a:rPr lang="hu-HU" baseline="0" dirty="0"/>
              <a:t>. A </a:t>
            </a:r>
            <a:r>
              <a:rPr lang="hu-HU" baseline="0" dirty="0" err="1"/>
              <a:t>WSDL-lel</a:t>
            </a:r>
            <a:r>
              <a:rPr lang="hu-HU" baseline="0" dirty="0"/>
              <a:t> együtt a </a:t>
            </a:r>
            <a:r>
              <a:rPr lang="hu-HU" baseline="0" dirty="0" err="1"/>
              <a:t>webszolgáltatás</a:t>
            </a:r>
            <a:r>
              <a:rPr lang="hu-HU" baseline="0" dirty="0"/>
              <a:t> hívása egyértelművé válik.</a:t>
            </a:r>
          </a:p>
          <a:p>
            <a:r>
              <a:rPr lang="hu-HU" baseline="0" dirty="0"/>
              <a:t>REST </a:t>
            </a:r>
            <a:r>
              <a:rPr lang="hu-HU" baseline="0" dirty="0" err="1"/>
              <a:t>API-k</a:t>
            </a:r>
            <a:r>
              <a:rPr lang="hu-HU" baseline="0" dirty="0"/>
              <a:t> esetében nincs ilyen szabvány; voltak próbálkozások, a </a:t>
            </a:r>
            <a:r>
              <a:rPr lang="hu-HU" baseline="0" dirty="0" err="1"/>
              <a:t>Swagger</a:t>
            </a:r>
            <a:r>
              <a:rPr lang="hu-HU" baseline="0" dirty="0"/>
              <a:t> áll most a legjobban.</a:t>
            </a:r>
          </a:p>
          <a:p>
            <a:endParaRPr lang="hu-HU" baseline="0" dirty="0"/>
          </a:p>
          <a:p>
            <a:r>
              <a:rPr lang="hu-HU" dirty="0"/>
              <a:t>http://petstore.swagger.io/</a:t>
            </a:r>
          </a:p>
        </p:txBody>
      </p:sp>
      <p:sp>
        <p:nvSpPr>
          <p:cNvPr id="4" name="Slide Number Placeholder 3"/>
          <p:cNvSpPr>
            <a:spLocks noGrp="1"/>
          </p:cNvSpPr>
          <p:nvPr>
            <p:ph type="sldNum" sz="quarter" idx="10"/>
          </p:nvPr>
        </p:nvSpPr>
        <p:spPr/>
        <p:txBody>
          <a:bodyPr/>
          <a:lstStyle/>
          <a:p>
            <a:fld id="{54F698E1-8E8E-46AB-BB77-09BEFD6B733A}" type="slidenum">
              <a:rPr lang="hu-HU" smtClean="0"/>
              <a:t>45</a:t>
            </a:fld>
            <a:endParaRPr lang="hu-HU"/>
          </a:p>
        </p:txBody>
      </p:sp>
    </p:spTree>
    <p:extLst>
      <p:ext uri="{BB962C8B-B14F-4D97-AF65-F5344CB8AC3E}">
        <p14:creationId xmlns:p14="http://schemas.microsoft.com/office/powerpoint/2010/main" val="3787011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err="1"/>
              <a:t>Swagger</a:t>
            </a:r>
            <a:r>
              <a:rPr lang="hu-HU" dirty="0"/>
              <a:t> példa és értelmezése</a:t>
            </a:r>
          </a:p>
          <a:p>
            <a:r>
              <a:rPr lang="hu-HU" dirty="0"/>
              <a:t>Jól látszik,</a:t>
            </a:r>
            <a:r>
              <a:rPr lang="hu-HU" baseline="0" dirty="0"/>
              <a:t> hogy a válasz egy strukturált JSON, amit géppel is fel tudunk dolgozni és tudunk pl.: klienskódot generálni (adottak a műveletek, a szükséges HTTP igék, a válaszok és paraméterek típusai </a:t>
            </a:r>
            <a:r>
              <a:rPr lang="hu-HU" baseline="0" dirty="0" err="1"/>
              <a:t>stb</a:t>
            </a:r>
            <a:r>
              <a:rPr lang="hu-HU" baseline="0" dirty="0"/>
              <a:t>).</a:t>
            </a:r>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46</a:t>
            </a:fld>
            <a:endParaRPr lang="hu-HU"/>
          </a:p>
        </p:txBody>
      </p:sp>
    </p:spTree>
    <p:extLst>
      <p:ext uri="{BB962C8B-B14F-4D97-AF65-F5344CB8AC3E}">
        <p14:creationId xmlns:p14="http://schemas.microsoft.com/office/powerpoint/2010/main" val="2822499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Kik hívhatják meg egyáltalán az </a:t>
            </a:r>
            <a:r>
              <a:rPr lang="hu-HU" dirty="0" err="1"/>
              <a:t>API-jainkat</a:t>
            </a:r>
            <a:r>
              <a:rPr lang="hu-HU" dirty="0"/>
              <a:t>? Ha már felderíthető,</a:t>
            </a:r>
            <a:r>
              <a:rPr lang="hu-HU" baseline="0" dirty="0"/>
              <a:t> akkor mindenki meg tudja hívni, nyilván megfelelő </a:t>
            </a:r>
            <a:r>
              <a:rPr lang="hu-HU" baseline="0" dirty="0" err="1"/>
              <a:t>autentikációs</a:t>
            </a:r>
            <a:r>
              <a:rPr lang="hu-HU" baseline="0" dirty="0"/>
              <a:t> módszereket kell használni. Ennek egy első szintű védelmi vonalát adhatjuk meg az API </a:t>
            </a:r>
            <a:r>
              <a:rPr lang="hu-HU" baseline="0" dirty="0" err="1"/>
              <a:t>appban</a:t>
            </a:r>
            <a:r>
              <a:rPr lang="hu-HU" baseline="0" dirty="0"/>
              <a:t> ez alapján a felsorolás alapján.</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47</a:t>
            </a:fld>
            <a:endParaRPr lang="hu-HU"/>
          </a:p>
        </p:txBody>
      </p:sp>
    </p:spTree>
    <p:extLst>
      <p:ext uri="{BB962C8B-B14F-4D97-AF65-F5344CB8AC3E}">
        <p14:creationId xmlns:p14="http://schemas.microsoft.com/office/powerpoint/2010/main" val="293307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Ez a </a:t>
            </a:r>
            <a:r>
              <a:rPr lang="hu-HU" dirty="0" err="1"/>
              <a:t>slide</a:t>
            </a:r>
            <a:r>
              <a:rPr lang="hu-HU" baseline="0" dirty="0"/>
              <a:t> összefoglalja a létrehozása lehetőségeit/feladatait</a:t>
            </a:r>
          </a:p>
          <a:p>
            <a:r>
              <a:rPr lang="hu-HU" baseline="0" dirty="0"/>
              <a:t>A saját, már meglévő </a:t>
            </a:r>
            <a:r>
              <a:rPr lang="hu-HU" baseline="0" dirty="0" err="1"/>
              <a:t>API-jainkat</a:t>
            </a:r>
            <a:r>
              <a:rPr lang="hu-HU" baseline="0" dirty="0"/>
              <a:t> tudjuk publikálni „feljavítva”. Meg tudunk valósítani hozzáférés szabályozást anélkül, hogy módosítani kellene az </a:t>
            </a:r>
            <a:r>
              <a:rPr lang="hu-HU" baseline="0" dirty="0" err="1"/>
              <a:t>API-nkat</a:t>
            </a:r>
            <a:r>
              <a:rPr lang="hu-HU" baseline="0" dirty="0"/>
              <a:t> az API </a:t>
            </a:r>
            <a:r>
              <a:rPr lang="hu-HU" baseline="0" dirty="0" err="1"/>
              <a:t>app</a:t>
            </a:r>
            <a:r>
              <a:rPr lang="hu-HU" baseline="0" dirty="0"/>
              <a:t> burkoló rétegben. </a:t>
            </a:r>
            <a:r>
              <a:rPr lang="hu-HU" baseline="0" dirty="0" err="1"/>
              <a:t>SSO-t</a:t>
            </a:r>
            <a:r>
              <a:rPr lang="hu-HU" baseline="0" dirty="0"/>
              <a:t> tudunk megvalósítani több API elé. A több </a:t>
            </a:r>
            <a:r>
              <a:rPr lang="hu-HU" baseline="0" dirty="0" err="1"/>
              <a:t>API-t</a:t>
            </a:r>
            <a:r>
              <a:rPr lang="hu-HU" baseline="0" dirty="0"/>
              <a:t> összefogva egy nagyobb </a:t>
            </a:r>
            <a:r>
              <a:rPr lang="hu-HU" baseline="0" dirty="0" err="1"/>
              <a:t>API-vá</a:t>
            </a:r>
            <a:r>
              <a:rPr lang="hu-HU" baseline="0" dirty="0"/>
              <a:t> egy </a:t>
            </a:r>
            <a:r>
              <a:rPr lang="hu-HU" baseline="0" dirty="0" err="1"/>
              <a:t>microservice-szerű</a:t>
            </a:r>
            <a:r>
              <a:rPr lang="hu-HU" baseline="0" dirty="0"/>
              <a:t> rendszert kapunk.</a:t>
            </a:r>
          </a:p>
          <a:p>
            <a:endParaRPr lang="hu-HU" baseline="0" dirty="0"/>
          </a:p>
          <a:p>
            <a:r>
              <a:rPr lang="hu-HU" baseline="0" dirty="0"/>
              <a:t>A kliensoldalon az </a:t>
            </a:r>
            <a:r>
              <a:rPr lang="hu-HU" baseline="0" dirty="0" err="1"/>
              <a:t>API-kat</a:t>
            </a:r>
            <a:r>
              <a:rPr lang="hu-HU" baseline="0" dirty="0"/>
              <a:t> fel tudjuk deríteni és tudunk klienskódot generálni, az </a:t>
            </a:r>
            <a:r>
              <a:rPr lang="hu-HU" baseline="0" dirty="0" err="1"/>
              <a:t>SSO-t</a:t>
            </a:r>
            <a:r>
              <a:rPr lang="hu-HU" baseline="0" dirty="0"/>
              <a:t> az API </a:t>
            </a:r>
            <a:r>
              <a:rPr lang="hu-HU" baseline="0" dirty="0" err="1"/>
              <a:t>app</a:t>
            </a:r>
            <a:r>
              <a:rPr lang="hu-HU" baseline="0" dirty="0"/>
              <a:t> kezelni, van SDK támogatás a fejlesztéshez.</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7152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49</a:t>
            </a:fld>
            <a:endParaRPr lang="hu-HU"/>
          </a:p>
        </p:txBody>
      </p:sp>
    </p:spTree>
    <p:extLst>
      <p:ext uri="{BB962C8B-B14F-4D97-AF65-F5344CB8AC3E}">
        <p14:creationId xmlns:p14="http://schemas.microsoft.com/office/powerpoint/2010/main" val="3730859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50</a:t>
            </a:fld>
            <a:endParaRPr lang="hu-HU"/>
          </a:p>
        </p:txBody>
      </p:sp>
    </p:spTree>
    <p:extLst>
      <p:ext uri="{BB962C8B-B14F-4D97-AF65-F5344CB8AC3E}">
        <p14:creationId xmlns:p14="http://schemas.microsoft.com/office/powerpoint/2010/main" val="1104731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Web</a:t>
            </a:r>
            <a:r>
              <a:rPr lang="hu-HU" baseline="0" dirty="0"/>
              <a:t> </a:t>
            </a:r>
            <a:r>
              <a:rPr lang="hu-HU" baseline="0" dirty="0" err="1"/>
              <a:t>apps</a:t>
            </a:r>
            <a:r>
              <a:rPr lang="hu-HU" baseline="0" dirty="0"/>
              <a:t> </a:t>
            </a:r>
            <a:r>
              <a:rPr lang="hu-HU" baseline="0" dirty="0" err="1"/>
              <a:t>webalkalmazásokat</a:t>
            </a:r>
            <a:r>
              <a:rPr lang="hu-HU" baseline="0" dirty="0"/>
              <a:t> futtat, támogat nagyon sok különböző programozási platformot (</a:t>
            </a:r>
            <a:r>
              <a:rPr lang="hu-HU" baseline="0" dirty="0" err="1"/>
              <a:t>asp.net</a:t>
            </a:r>
            <a:r>
              <a:rPr lang="hu-HU" baseline="0" dirty="0"/>
              <a:t>, php, </a:t>
            </a:r>
            <a:r>
              <a:rPr lang="hu-HU" baseline="0" dirty="0" err="1"/>
              <a:t>nodejs</a:t>
            </a:r>
            <a:r>
              <a:rPr lang="hu-HU" baseline="0" dirty="0"/>
              <a:t>).</a:t>
            </a:r>
          </a:p>
          <a:p>
            <a:r>
              <a:rPr lang="hu-HU" baseline="0" dirty="0"/>
              <a:t>A mobile </a:t>
            </a:r>
            <a:r>
              <a:rPr lang="hu-HU" baseline="0" dirty="0" err="1"/>
              <a:t>apps</a:t>
            </a:r>
            <a:r>
              <a:rPr lang="hu-HU" baseline="0" dirty="0"/>
              <a:t> mobil </a:t>
            </a:r>
            <a:r>
              <a:rPr lang="hu-HU" baseline="0" dirty="0" err="1"/>
              <a:t>backendek</a:t>
            </a:r>
            <a:r>
              <a:rPr lang="hu-HU" baseline="0" dirty="0"/>
              <a:t> futtatását teszi lehetővé és ad néhány előrecsomagolt szolgáltatást (pl.: </a:t>
            </a:r>
            <a:r>
              <a:rPr lang="hu-HU" baseline="0" dirty="0" err="1"/>
              <a:t>notification</a:t>
            </a:r>
            <a:r>
              <a:rPr lang="hu-HU" baseline="0" dirty="0"/>
              <a:t>)</a:t>
            </a:r>
          </a:p>
          <a:p>
            <a:r>
              <a:rPr lang="hu-HU" baseline="0" dirty="0"/>
              <a:t>Az API </a:t>
            </a:r>
            <a:r>
              <a:rPr lang="hu-HU" baseline="0" dirty="0" err="1"/>
              <a:t>apps</a:t>
            </a:r>
            <a:r>
              <a:rPr lang="hu-HU" baseline="0" dirty="0"/>
              <a:t> segítségével saját </a:t>
            </a:r>
            <a:r>
              <a:rPr lang="hu-HU" baseline="0" dirty="0" err="1"/>
              <a:t>API-jainkat</a:t>
            </a:r>
            <a:r>
              <a:rPr lang="hu-HU" baseline="0" dirty="0"/>
              <a:t> tudjuk </a:t>
            </a:r>
            <a:r>
              <a:rPr lang="hu-HU" baseline="0" dirty="0" err="1"/>
              <a:t>struktúrált</a:t>
            </a:r>
            <a:r>
              <a:rPr lang="hu-HU" baseline="0" dirty="0"/>
              <a:t> módon kiajánlani és más </a:t>
            </a:r>
            <a:r>
              <a:rPr lang="hu-HU" baseline="0" dirty="0" err="1"/>
              <a:t>API-khoz</a:t>
            </a:r>
            <a:r>
              <a:rPr lang="hu-HU" baseline="0" dirty="0"/>
              <a:t> csatlakozni</a:t>
            </a:r>
          </a:p>
          <a:p>
            <a:r>
              <a:rPr lang="hu-HU" dirty="0"/>
              <a:t>A </a:t>
            </a:r>
            <a:r>
              <a:rPr lang="hu-HU" dirty="0" err="1"/>
              <a:t>logic</a:t>
            </a:r>
            <a:r>
              <a:rPr lang="hu-HU" baseline="0" dirty="0"/>
              <a:t> </a:t>
            </a:r>
            <a:r>
              <a:rPr lang="hu-HU" baseline="0" dirty="0" err="1"/>
              <a:t>apps</a:t>
            </a:r>
            <a:r>
              <a:rPr lang="hu-HU" baseline="0" dirty="0"/>
              <a:t> célja, hogy üzleti folyamatokat tudjunk reprezentálni és ezekhez koordinációs leírást megadni, amit aztán futtat majd az </a:t>
            </a:r>
            <a:r>
              <a:rPr lang="hu-HU" baseline="0" dirty="0" err="1"/>
              <a:t>Azure</a:t>
            </a:r>
            <a:r>
              <a:rPr lang="hu-HU" baseline="0" dirty="0"/>
              <a:t>.</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5</a:t>
            </a:fld>
            <a:endParaRPr lang="hu-HU"/>
          </a:p>
        </p:txBody>
      </p:sp>
    </p:spTree>
    <p:extLst>
      <p:ext uri="{BB962C8B-B14F-4D97-AF65-F5344CB8AC3E}">
        <p14:creationId xmlns:p14="http://schemas.microsoft.com/office/powerpoint/2010/main" val="715184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51</a:t>
            </a:fld>
            <a:endParaRPr lang="hu-HU"/>
          </a:p>
        </p:txBody>
      </p:sp>
    </p:spTree>
    <p:extLst>
      <p:ext uri="{BB962C8B-B14F-4D97-AF65-F5344CB8AC3E}">
        <p14:creationId xmlns:p14="http://schemas.microsoft.com/office/powerpoint/2010/main" val="34557152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52</a:t>
            </a:fld>
            <a:endParaRPr lang="hu-HU"/>
          </a:p>
        </p:txBody>
      </p:sp>
    </p:spTree>
    <p:extLst>
      <p:ext uri="{BB962C8B-B14F-4D97-AF65-F5344CB8AC3E}">
        <p14:creationId xmlns:p14="http://schemas.microsoft.com/office/powerpoint/2010/main" val="2409183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hu-HU" dirty="0"/>
              <a:t>Néhány példa</a:t>
            </a:r>
            <a:r>
              <a:rPr lang="hu-HU" baseline="0" dirty="0"/>
              <a:t> a </a:t>
            </a:r>
            <a:r>
              <a:rPr lang="hu-HU" baseline="0" dirty="0" err="1"/>
              <a:t>connectorokra</a:t>
            </a:r>
            <a:r>
              <a:rPr lang="hu-HU" baseline="0" dirty="0"/>
              <a:t>.</a:t>
            </a: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7438285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Rövid</a:t>
            </a:r>
            <a:r>
              <a:rPr lang="hu-HU" baseline="0" dirty="0"/>
              <a:t> bevezető (részben az </a:t>
            </a:r>
            <a:r>
              <a:rPr lang="hu-HU" baseline="0" dirty="0" err="1"/>
              <a:t>els</a:t>
            </a:r>
            <a:r>
              <a:rPr lang="hu-HU" baseline="0" dirty="0"/>
              <a:t> problémát összegezi, részben előrevetíti a következőeket): </a:t>
            </a:r>
            <a:r>
              <a:rPr lang="hu-HU" baseline="0" dirty="0" err="1"/>
              <a:t>Workflowokat</a:t>
            </a:r>
            <a:r>
              <a:rPr lang="hu-HU" baseline="0" dirty="0"/>
              <a:t> tervezhetünk, amelyeket egy </a:t>
            </a:r>
            <a:r>
              <a:rPr lang="hu-HU" baseline="0" dirty="0" err="1"/>
              <a:t>trigger</a:t>
            </a:r>
            <a:r>
              <a:rPr lang="hu-HU" baseline="0" dirty="0"/>
              <a:t> indít be és utána lépések sorozatát hajtja végre. A lépések sorozatában külső </a:t>
            </a:r>
            <a:r>
              <a:rPr lang="hu-HU" baseline="0" dirty="0" err="1"/>
              <a:t>API-kat</a:t>
            </a:r>
            <a:r>
              <a:rPr lang="hu-HU" baseline="0" dirty="0"/>
              <a:t> tudunk meghívni </a:t>
            </a:r>
            <a:r>
              <a:rPr lang="hu-HU" baseline="0" dirty="0" err="1"/>
              <a:t>connectorok</a:t>
            </a:r>
            <a:r>
              <a:rPr lang="hu-HU" baseline="0" dirty="0"/>
              <a:t> segítségével. A lépések a </a:t>
            </a:r>
            <a:r>
              <a:rPr lang="hu-HU" baseline="0" dirty="0" err="1"/>
              <a:t>connectorok</a:t>
            </a:r>
            <a:r>
              <a:rPr lang="hu-HU" baseline="0" dirty="0"/>
              <a:t> hívásán túl lehetnek feltételes elágazások vagy ismétlések.</a:t>
            </a:r>
            <a:endParaRPr lang="hu-HU" dirty="0"/>
          </a:p>
          <a:p>
            <a:endParaRPr lang="hu-HU" dirty="0"/>
          </a:p>
        </p:txBody>
      </p:sp>
      <p:sp>
        <p:nvSpPr>
          <p:cNvPr id="4" name="Slide Number Placeholder 3"/>
          <p:cNvSpPr>
            <a:spLocks noGrp="1"/>
          </p:cNvSpPr>
          <p:nvPr>
            <p:ph type="sldNum" sz="quarter" idx="10"/>
          </p:nvPr>
        </p:nvSpPr>
        <p:spPr/>
        <p:txBody>
          <a:bodyPr/>
          <a:lstStyle/>
          <a:p>
            <a:fld id="{54F698E1-8E8E-46AB-BB77-09BEFD6B733A}" type="slidenum">
              <a:rPr lang="hu-HU" smtClean="0"/>
              <a:t>54</a:t>
            </a:fld>
            <a:endParaRPr lang="hu-HU"/>
          </a:p>
        </p:txBody>
      </p:sp>
    </p:spTree>
    <p:extLst>
      <p:ext uri="{BB962C8B-B14F-4D97-AF65-F5344CB8AC3E}">
        <p14:creationId xmlns:p14="http://schemas.microsoft.com/office/powerpoint/2010/main" val="24506514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connectoroknak</a:t>
            </a:r>
            <a:r>
              <a:rPr lang="hu-HU" baseline="0" dirty="0"/>
              <a:t> </a:t>
            </a:r>
            <a:r>
              <a:rPr lang="hu-HU" baseline="0" dirty="0" err="1"/>
              <a:t>a</a:t>
            </a:r>
            <a:r>
              <a:rPr lang="hu-HU" baseline="0" dirty="0"/>
              <a:t> feladata, hogy kapcsolódjanak más szolgáltatásokhoz, és onnan adatokat kérjenek le, vagy oda adatokat toljanak. Ezek lehetnek „valódi” szolgáltatások (</a:t>
            </a:r>
            <a:r>
              <a:rPr lang="hu-HU" baseline="0" dirty="0" err="1"/>
              <a:t>Twitter</a:t>
            </a:r>
            <a:r>
              <a:rPr lang="hu-HU" baseline="0" dirty="0"/>
              <a:t>, </a:t>
            </a:r>
            <a:r>
              <a:rPr lang="hu-HU" baseline="0" dirty="0" err="1"/>
              <a:t>Dropbox</a:t>
            </a:r>
            <a:r>
              <a:rPr lang="hu-HU" baseline="0" dirty="0"/>
              <a:t>), de akár SQL adatbázis is. Ha valamihez nincs </a:t>
            </a:r>
            <a:r>
              <a:rPr lang="hu-HU" baseline="0" dirty="0" err="1"/>
              <a:t>connector</a:t>
            </a:r>
            <a:r>
              <a:rPr lang="hu-HU" baseline="0" dirty="0"/>
              <a:t>, akkor API </a:t>
            </a:r>
            <a:r>
              <a:rPr lang="hu-HU" baseline="0" dirty="0" err="1"/>
              <a:t>appokkal</a:t>
            </a:r>
            <a:r>
              <a:rPr lang="hu-HU" baseline="0" dirty="0"/>
              <a:t> tudjuk bővíteni a palettát.</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55</a:t>
            </a:fld>
            <a:endParaRPr lang="hu-HU"/>
          </a:p>
        </p:txBody>
      </p:sp>
    </p:spTree>
    <p:extLst>
      <p:ext uri="{BB962C8B-B14F-4D97-AF65-F5344CB8AC3E}">
        <p14:creationId xmlns:p14="http://schemas.microsoft.com/office/powerpoint/2010/main" val="4967804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Ilyen dobozokból</a:t>
            </a:r>
            <a:r>
              <a:rPr lang="hu-HU" baseline="0" dirty="0"/>
              <a:t> és </a:t>
            </a:r>
            <a:r>
              <a:rPr lang="hu-HU" baseline="0" dirty="0" err="1"/>
              <a:t>connectorokból</a:t>
            </a:r>
            <a:r>
              <a:rPr lang="hu-HU" baseline="0" dirty="0"/>
              <a:t> tudjuk összerakni az API </a:t>
            </a:r>
            <a:r>
              <a:rPr lang="hu-HU" baseline="0" dirty="0" err="1"/>
              <a:t>appot</a:t>
            </a:r>
            <a:r>
              <a:rPr lang="hu-HU" baseline="0" dirty="0"/>
              <a:t>. Egy bizonyos </a:t>
            </a:r>
            <a:r>
              <a:rPr lang="hu-HU" baseline="0" dirty="0" err="1"/>
              <a:t>action</a:t>
            </a:r>
            <a:r>
              <a:rPr lang="hu-HU" baseline="0" dirty="0"/>
              <a:t> csak akkor fut le, ha a feltétel igaz.</a:t>
            </a:r>
          </a:p>
          <a:p>
            <a:r>
              <a:rPr lang="hu-HU" baseline="0" dirty="0"/>
              <a:t>Ha </a:t>
            </a:r>
            <a:r>
              <a:rPr lang="hu-HU" baseline="0" dirty="0" err="1"/>
              <a:t>Repeat</a:t>
            </a:r>
            <a:r>
              <a:rPr lang="hu-HU" baseline="0" dirty="0"/>
              <a:t> dobozba tesszük a feltételt, akkor lényegében szűrünk (ugyanazt a feltételt alkalmazzuk többször).</a:t>
            </a:r>
          </a:p>
        </p:txBody>
      </p:sp>
      <p:sp>
        <p:nvSpPr>
          <p:cNvPr id="4" name="Dia számának helye 3"/>
          <p:cNvSpPr>
            <a:spLocks noGrp="1"/>
          </p:cNvSpPr>
          <p:nvPr>
            <p:ph type="sldNum" sz="quarter" idx="10"/>
          </p:nvPr>
        </p:nvSpPr>
        <p:spPr/>
        <p:txBody>
          <a:bodyPr/>
          <a:lstStyle/>
          <a:p>
            <a:fld id="{54F698E1-8E8E-46AB-BB77-09BEFD6B733A}" type="slidenum">
              <a:rPr lang="hu-HU" smtClean="0"/>
              <a:t>56</a:t>
            </a:fld>
            <a:endParaRPr lang="hu-HU"/>
          </a:p>
        </p:txBody>
      </p:sp>
    </p:spTree>
    <p:extLst>
      <p:ext uri="{BB962C8B-B14F-4D97-AF65-F5344CB8AC3E}">
        <p14:creationId xmlns:p14="http://schemas.microsoft.com/office/powerpoint/2010/main" val="9507662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Erről</a:t>
            </a:r>
            <a:r>
              <a:rPr lang="hu-HU" baseline="0" dirty="0"/>
              <a:t> a dobozról minden fontos információ ott van a </a:t>
            </a:r>
            <a:r>
              <a:rPr lang="hu-HU" baseline="0" dirty="0" err="1"/>
              <a:t>slide-on</a:t>
            </a:r>
            <a:r>
              <a:rPr lang="hu-HU" baseline="0" dirty="0"/>
              <a:t>.</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57</a:t>
            </a:fld>
            <a:endParaRPr lang="hu-HU"/>
          </a:p>
        </p:txBody>
      </p:sp>
    </p:spTree>
    <p:extLst>
      <p:ext uri="{BB962C8B-B14F-4D97-AF65-F5344CB8AC3E}">
        <p14:creationId xmlns:p14="http://schemas.microsoft.com/office/powerpoint/2010/main" val="2465236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portálon van egy grafikus tervezői felület. Az üzleti logikai folyamatok összeállítása</a:t>
            </a:r>
            <a:r>
              <a:rPr lang="hu-HU" baseline="0" dirty="0"/>
              <a:t> gyakran olyan emberek feladata, akik nem annyira </a:t>
            </a:r>
            <a:r>
              <a:rPr lang="hu-HU" baseline="0" dirty="0" err="1"/>
              <a:t>kódközelben</a:t>
            </a:r>
            <a:r>
              <a:rPr lang="hu-HU" baseline="0" dirty="0"/>
              <a:t> mozognak, így nekik ez egy kézre esőbb eszköz, mint a Visual </a:t>
            </a:r>
            <a:r>
              <a:rPr lang="hu-HU" baseline="0" dirty="0" err="1"/>
              <a:t>Studio</a:t>
            </a:r>
            <a:r>
              <a:rPr lang="hu-HU" baseline="0" dirty="0"/>
              <a:t>.</a:t>
            </a:r>
          </a:p>
          <a:p>
            <a:r>
              <a:rPr lang="hu-HU" baseline="0" dirty="0"/>
              <a:t>Hasonló, mint egyéb, </a:t>
            </a:r>
            <a:r>
              <a:rPr lang="hu-HU" baseline="0" dirty="0" err="1"/>
              <a:t>heavyweight</a:t>
            </a:r>
            <a:r>
              <a:rPr lang="hu-HU" baseline="0" dirty="0"/>
              <a:t> üzleti folyamatokat összeállító szoftverek (IBM Business </a:t>
            </a:r>
            <a:r>
              <a:rPr lang="hu-HU" baseline="0" dirty="0" err="1"/>
              <a:t>Process</a:t>
            </a:r>
            <a:r>
              <a:rPr lang="hu-HU" baseline="0" dirty="0"/>
              <a:t> Manager).</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58</a:t>
            </a:fld>
            <a:endParaRPr lang="hu-HU"/>
          </a:p>
        </p:txBody>
      </p:sp>
    </p:spTree>
    <p:extLst>
      <p:ext uri="{BB962C8B-B14F-4D97-AF65-F5344CB8AC3E}">
        <p14:creationId xmlns:p14="http://schemas.microsoft.com/office/powerpoint/2010/main" val="17824242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üzleti folyamatokban a lépések sorrendjének kulcsfontosságú a szerepe</a:t>
            </a:r>
            <a:r>
              <a:rPr lang="hu-HU" baseline="0" dirty="0"/>
              <a:t> (nem mindegy, hogy először fizet és aztán szállít, vagy fordítva </a:t>
            </a:r>
            <a:r>
              <a:rPr lang="hu-HU" baseline="0" dirty="0">
                <a:sym typeface="Wingdings" panose="05000000000000000000" pitchFamily="2" charset="2"/>
              </a:rPr>
              <a:t> ). A lépések kigondolása mellett ezeknek a lépéseknek a sorrendje, koordinációja (</a:t>
            </a:r>
            <a:r>
              <a:rPr lang="hu-HU" baseline="0" dirty="0" err="1">
                <a:sym typeface="Wingdings" panose="05000000000000000000" pitchFamily="2" charset="2"/>
              </a:rPr>
              <a:t>orchestration</a:t>
            </a:r>
            <a:r>
              <a:rPr lang="hu-HU" baseline="0" dirty="0">
                <a:sym typeface="Wingdings" panose="05000000000000000000" pitchFamily="2" charset="2"/>
              </a:rPr>
              <a:t>) is fontos feladat. A sorrendet ilyen módokon adhatjuk meg/ismeri fel automatikusan a platform a létrehozott </a:t>
            </a:r>
            <a:r>
              <a:rPr lang="hu-HU" baseline="0" dirty="0" err="1">
                <a:sym typeface="Wingdings" panose="05000000000000000000" pitchFamily="2" charset="2"/>
              </a:rPr>
              <a:t>logic</a:t>
            </a:r>
            <a:r>
              <a:rPr lang="hu-HU" baseline="0" dirty="0">
                <a:sym typeface="Wingdings" panose="05000000000000000000" pitchFamily="2" charset="2"/>
              </a:rPr>
              <a:t> </a:t>
            </a:r>
            <a:r>
              <a:rPr lang="hu-HU" baseline="0" dirty="0" err="1">
                <a:sym typeface="Wingdings" panose="05000000000000000000" pitchFamily="2" charset="2"/>
              </a:rPr>
              <a:t>appok</a:t>
            </a:r>
            <a:r>
              <a:rPr lang="hu-HU" baseline="0" dirty="0">
                <a:sym typeface="Wingdings" panose="05000000000000000000" pitchFamily="2" charset="2"/>
              </a:rPr>
              <a:t> között.</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59</a:t>
            </a:fld>
            <a:endParaRPr lang="hu-HU"/>
          </a:p>
        </p:txBody>
      </p:sp>
    </p:spTree>
    <p:extLst>
      <p:ext uri="{BB962C8B-B14F-4D97-AF65-F5344CB8AC3E}">
        <p14:creationId xmlns:p14="http://schemas.microsoft.com/office/powerpoint/2010/main" val="13469043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Üzleti folyamatokban a visszakövethetőség szintén kulcsfontosságú, így mindenről </a:t>
            </a:r>
            <a:r>
              <a:rPr lang="hu-HU" dirty="0" err="1"/>
              <a:t>auditlog</a:t>
            </a:r>
            <a:r>
              <a:rPr lang="hu-HU" dirty="0"/>
              <a:t> kell – ezt adja a platform.</a:t>
            </a:r>
          </a:p>
          <a:p>
            <a:r>
              <a:rPr lang="hu-HU" dirty="0"/>
              <a:t>A </a:t>
            </a:r>
            <a:r>
              <a:rPr lang="hu-HU" dirty="0" err="1"/>
              <a:t>hozzáférésszabályozás</a:t>
            </a:r>
            <a:r>
              <a:rPr lang="hu-HU" baseline="0" dirty="0"/>
              <a:t> is fontos – mikor, kinek a nevében milyen lépések futhatnak?</a:t>
            </a:r>
          </a:p>
          <a:p>
            <a:r>
              <a:rPr lang="hu-HU" baseline="0" dirty="0"/>
              <a:t>Ha szeretnék, akkor </a:t>
            </a:r>
            <a:r>
              <a:rPr lang="hu-HU" baseline="0" dirty="0" err="1"/>
              <a:t>on-premise</a:t>
            </a:r>
            <a:r>
              <a:rPr lang="hu-HU" baseline="0" dirty="0"/>
              <a:t> is levihetjük a megoldást.</a:t>
            </a:r>
          </a:p>
          <a:p>
            <a:r>
              <a:rPr lang="hu-HU" baseline="0" dirty="0"/>
              <a:t>Az egész folyamatot az </a:t>
            </a:r>
            <a:r>
              <a:rPr lang="hu-HU" baseline="0" dirty="0" err="1"/>
              <a:t>Azure</a:t>
            </a:r>
            <a:r>
              <a:rPr lang="hu-HU" baseline="0" dirty="0"/>
              <a:t> </a:t>
            </a:r>
            <a:r>
              <a:rPr lang="hu-HU" baseline="0" dirty="0" err="1"/>
              <a:t>Resource</a:t>
            </a:r>
            <a:r>
              <a:rPr lang="hu-HU" baseline="0" dirty="0"/>
              <a:t> Manager vezérli, mi magunk a portálról, illetve a </a:t>
            </a:r>
            <a:r>
              <a:rPr lang="hu-HU" baseline="0" dirty="0" err="1"/>
              <a:t>Resource</a:t>
            </a:r>
            <a:r>
              <a:rPr lang="hu-HU" baseline="0" dirty="0"/>
              <a:t> Management </a:t>
            </a:r>
            <a:r>
              <a:rPr lang="hu-HU" baseline="0" dirty="0" err="1"/>
              <a:t>API-ból</a:t>
            </a:r>
            <a:r>
              <a:rPr lang="hu-HU" baseline="0" dirty="0"/>
              <a:t> és természetesen </a:t>
            </a:r>
            <a:r>
              <a:rPr lang="hu-HU" baseline="0" dirty="0" err="1"/>
              <a:t>PowerShellből</a:t>
            </a:r>
            <a:r>
              <a:rPr lang="hu-HU" baseline="0" dirty="0"/>
              <a:t> érjük el.</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60</a:t>
            </a:fld>
            <a:endParaRPr lang="hu-HU"/>
          </a:p>
        </p:txBody>
      </p:sp>
    </p:spTree>
    <p:extLst>
      <p:ext uri="{BB962C8B-B14F-4D97-AF65-F5344CB8AC3E}">
        <p14:creationId xmlns:p14="http://schemas.microsoft.com/office/powerpoint/2010/main" val="3187266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Megkapjuk a </a:t>
            </a:r>
            <a:r>
              <a:rPr lang="hu-HU" dirty="0" err="1"/>
              <a:t>PaaS</a:t>
            </a:r>
            <a:r>
              <a:rPr lang="hu-HU" dirty="0"/>
              <a:t> szolgáltatástípusok</a:t>
            </a:r>
            <a:r>
              <a:rPr lang="hu-HU" baseline="0" dirty="0"/>
              <a:t> összes előnyét; nem kell </a:t>
            </a:r>
            <a:r>
              <a:rPr lang="hu-HU" baseline="0" dirty="0" err="1"/>
              <a:t>webszervert</a:t>
            </a:r>
            <a:r>
              <a:rPr lang="hu-HU" baseline="0" dirty="0"/>
              <a:t> telepíteni, </a:t>
            </a:r>
            <a:r>
              <a:rPr lang="hu-HU" baseline="0" dirty="0" err="1"/>
              <a:t>patchelni</a:t>
            </a:r>
            <a:r>
              <a:rPr lang="hu-HU" baseline="0" dirty="0"/>
              <a:t> stb. Vannak előre beépített kapcsolódási pontok más, gyakran használt szolgáltatásokhoz (</a:t>
            </a:r>
            <a:r>
              <a:rPr lang="hu-HU" baseline="0" dirty="0" err="1"/>
              <a:t>Twitter</a:t>
            </a:r>
            <a:r>
              <a:rPr lang="hu-HU" baseline="0" dirty="0"/>
              <a:t>, </a:t>
            </a:r>
            <a:r>
              <a:rPr lang="hu-HU" baseline="0" dirty="0" err="1"/>
              <a:t>SalesForce</a:t>
            </a:r>
            <a:r>
              <a:rPr lang="hu-HU" baseline="0" dirty="0"/>
              <a:t>, Office 365), így nem kell újra lekódolni a csatlakozást ezekhez.</a:t>
            </a:r>
          </a:p>
          <a:p>
            <a:r>
              <a:rPr lang="hu-HU" baseline="0" dirty="0"/>
              <a:t>Kész </a:t>
            </a:r>
            <a:r>
              <a:rPr lang="hu-HU" baseline="0" dirty="0" err="1"/>
              <a:t>continous</a:t>
            </a:r>
            <a:r>
              <a:rPr lang="hu-HU" baseline="0" dirty="0"/>
              <a:t> </a:t>
            </a:r>
            <a:r>
              <a:rPr lang="hu-HU" baseline="0" dirty="0" err="1"/>
              <a:t>integrationt</a:t>
            </a:r>
            <a:r>
              <a:rPr lang="hu-HU" baseline="0" dirty="0"/>
              <a:t> kapunk, amihez használhatunk saját verziókezelőt, vagy akár </a:t>
            </a:r>
            <a:r>
              <a:rPr lang="hu-HU" baseline="0" dirty="0" err="1"/>
              <a:t>Azure-ben</a:t>
            </a:r>
            <a:r>
              <a:rPr lang="hu-HU" baseline="0" dirty="0"/>
              <a:t> futót. Ugyanazt az alkalmazást több különböző példányban is futtathatjuk (több </a:t>
            </a:r>
            <a:r>
              <a:rPr lang="hu-HU" baseline="0" dirty="0" err="1"/>
              <a:t>slotban</a:t>
            </a:r>
            <a:r>
              <a:rPr lang="hu-HU" baseline="0" dirty="0"/>
              <a:t>), így tudunk egyszerre tesztelni és az éles alkalmazást futtatni.</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6</a:t>
            </a:fld>
            <a:endParaRPr lang="hu-HU"/>
          </a:p>
        </p:txBody>
      </p:sp>
    </p:spTree>
    <p:extLst>
      <p:ext uri="{BB962C8B-B14F-4D97-AF65-F5344CB8AC3E}">
        <p14:creationId xmlns:p14="http://schemas.microsoft.com/office/powerpoint/2010/main" val="13220578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Bal oldal a </a:t>
            </a:r>
            <a:r>
              <a:rPr lang="hu-HU" dirty="0" err="1"/>
              <a:t>Resource</a:t>
            </a:r>
            <a:r>
              <a:rPr lang="hu-HU" baseline="0" dirty="0"/>
              <a:t> Manager, jobb oldal a </a:t>
            </a:r>
            <a:r>
              <a:rPr lang="hu-HU" baseline="0" dirty="0" err="1"/>
              <a:t>Logic</a:t>
            </a:r>
            <a:r>
              <a:rPr lang="hu-HU" baseline="0" dirty="0"/>
              <a:t> </a:t>
            </a:r>
            <a:r>
              <a:rPr lang="hu-HU" baseline="0" dirty="0" err="1"/>
              <a:t>Apps</a:t>
            </a:r>
            <a:endParaRPr lang="hu-HU" baseline="0" dirty="0"/>
          </a:p>
          <a:p>
            <a:r>
              <a:rPr lang="hu-HU" baseline="0" dirty="0"/>
              <a:t>Látható, hogy sok hasonló feladatuk van. A </a:t>
            </a:r>
            <a:r>
              <a:rPr lang="hu-HU" baseline="0" dirty="0" err="1"/>
              <a:t>Logic</a:t>
            </a:r>
            <a:r>
              <a:rPr lang="hu-HU" baseline="0" dirty="0"/>
              <a:t> </a:t>
            </a:r>
            <a:r>
              <a:rPr lang="hu-HU" baseline="0" dirty="0" err="1"/>
              <a:t>Apps</a:t>
            </a:r>
            <a:r>
              <a:rPr lang="hu-HU" baseline="0" dirty="0"/>
              <a:t> platformja mögött az </a:t>
            </a:r>
            <a:r>
              <a:rPr lang="hu-HU" baseline="0" dirty="0" err="1"/>
              <a:t>Azure</a:t>
            </a:r>
            <a:r>
              <a:rPr lang="hu-HU" baseline="0" dirty="0"/>
              <a:t> </a:t>
            </a:r>
            <a:r>
              <a:rPr lang="hu-HU" baseline="0" dirty="0" err="1"/>
              <a:t>Resource</a:t>
            </a:r>
            <a:r>
              <a:rPr lang="hu-HU" baseline="0" dirty="0"/>
              <a:t> Manager képességei állnak</a:t>
            </a:r>
          </a:p>
          <a:p>
            <a:r>
              <a:rPr lang="hu-HU" dirty="0"/>
              <a:t> Ez a </a:t>
            </a:r>
            <a:r>
              <a:rPr lang="hu-HU" dirty="0" err="1"/>
              <a:t>slide</a:t>
            </a:r>
            <a:r>
              <a:rPr lang="hu-HU" dirty="0"/>
              <a:t> mutatja feladatok hasonlóságát általános erőforrások kezelése és a </a:t>
            </a:r>
            <a:r>
              <a:rPr lang="hu-HU" dirty="0" err="1"/>
              <a:t>Logic</a:t>
            </a:r>
            <a:r>
              <a:rPr lang="hu-HU" dirty="0"/>
              <a:t> </a:t>
            </a:r>
            <a:r>
              <a:rPr lang="hu-HU" dirty="0" err="1"/>
              <a:t>App</a:t>
            </a:r>
            <a:r>
              <a:rPr lang="hu-HU" dirty="0"/>
              <a:t> speciális igényei között.</a:t>
            </a:r>
          </a:p>
        </p:txBody>
      </p:sp>
      <p:sp>
        <p:nvSpPr>
          <p:cNvPr id="4" name="Dia számának helye 3"/>
          <p:cNvSpPr>
            <a:spLocks noGrp="1"/>
          </p:cNvSpPr>
          <p:nvPr>
            <p:ph type="sldNum" sz="quarter" idx="10"/>
          </p:nvPr>
        </p:nvSpPr>
        <p:spPr/>
        <p:txBody>
          <a:bodyPr/>
          <a:lstStyle/>
          <a:p>
            <a:fld id="{54F698E1-8E8E-46AB-BB77-09BEFD6B733A}" type="slidenum">
              <a:rPr lang="hu-HU" smtClean="0"/>
              <a:t>61</a:t>
            </a:fld>
            <a:endParaRPr lang="hu-HU"/>
          </a:p>
        </p:txBody>
      </p:sp>
    </p:spTree>
    <p:extLst>
      <p:ext uri="{BB962C8B-B14F-4D97-AF65-F5344CB8AC3E}">
        <p14:creationId xmlns:p14="http://schemas.microsoft.com/office/powerpoint/2010/main" val="3135372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Bal oldal a </a:t>
            </a:r>
            <a:r>
              <a:rPr lang="hu-HU" dirty="0" err="1"/>
              <a:t>Resource</a:t>
            </a:r>
            <a:r>
              <a:rPr lang="hu-HU" baseline="0" dirty="0"/>
              <a:t> Manager, jobb oldal a </a:t>
            </a:r>
            <a:r>
              <a:rPr lang="hu-HU" baseline="0" dirty="0" err="1"/>
              <a:t>Logic</a:t>
            </a:r>
            <a:r>
              <a:rPr lang="hu-HU" baseline="0" dirty="0"/>
              <a:t> </a:t>
            </a:r>
            <a:r>
              <a:rPr lang="hu-HU" baseline="0" dirty="0" err="1"/>
              <a:t>Apps</a:t>
            </a:r>
            <a:endParaRPr lang="hu-HU" baseline="0" dirty="0"/>
          </a:p>
          <a:p>
            <a:r>
              <a:rPr lang="hu-HU" baseline="0" dirty="0"/>
              <a:t>A </a:t>
            </a:r>
            <a:r>
              <a:rPr lang="hu-HU" baseline="0" dirty="0" err="1"/>
              <a:t>Logic</a:t>
            </a:r>
            <a:r>
              <a:rPr lang="hu-HU" baseline="0" dirty="0"/>
              <a:t> </a:t>
            </a:r>
            <a:r>
              <a:rPr lang="hu-HU" baseline="0" dirty="0" err="1"/>
              <a:t>apps</a:t>
            </a:r>
            <a:r>
              <a:rPr lang="hu-HU" baseline="0" dirty="0"/>
              <a:t> platformja a </a:t>
            </a:r>
            <a:r>
              <a:rPr lang="hu-HU" baseline="0" dirty="0" err="1"/>
              <a:t>logic</a:t>
            </a:r>
            <a:r>
              <a:rPr lang="hu-HU" baseline="0" dirty="0"/>
              <a:t> </a:t>
            </a:r>
            <a:r>
              <a:rPr lang="hu-HU" baseline="0" dirty="0" err="1"/>
              <a:t>appokra</a:t>
            </a:r>
            <a:r>
              <a:rPr lang="hu-HU" baseline="0" dirty="0"/>
              <a:t> nézve többet is tud, mint amit a </a:t>
            </a:r>
            <a:r>
              <a:rPr lang="hu-HU" baseline="0" dirty="0" err="1"/>
              <a:t>resource</a:t>
            </a:r>
            <a:r>
              <a:rPr lang="hu-HU" baseline="0" dirty="0"/>
              <a:t> </a:t>
            </a:r>
            <a:r>
              <a:rPr lang="hu-HU" baseline="0" dirty="0" err="1"/>
              <a:t>manager</a:t>
            </a:r>
            <a:r>
              <a:rPr lang="hu-HU" baseline="0" dirty="0"/>
              <a:t> ajánlana</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62</a:t>
            </a:fld>
            <a:endParaRPr lang="hu-HU"/>
          </a:p>
        </p:txBody>
      </p:sp>
    </p:spTree>
    <p:extLst>
      <p:ext uri="{BB962C8B-B14F-4D97-AF65-F5344CB8AC3E}">
        <p14:creationId xmlns:p14="http://schemas.microsoft.com/office/powerpoint/2010/main" val="4610102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Itt utaljunk vissza picit az API </a:t>
            </a:r>
            <a:r>
              <a:rPr lang="hu-HU" dirty="0" err="1"/>
              <a:t>appokra</a:t>
            </a:r>
            <a:r>
              <a:rPr lang="hu-HU" dirty="0"/>
              <a:t>,</a:t>
            </a:r>
            <a:r>
              <a:rPr lang="hu-HU" baseline="0" dirty="0"/>
              <a:t> amikről korábban beszéltünk</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63</a:t>
            </a:fld>
            <a:endParaRPr lang="hu-HU"/>
          </a:p>
        </p:txBody>
      </p:sp>
    </p:spTree>
    <p:extLst>
      <p:ext uri="{BB962C8B-B14F-4D97-AF65-F5344CB8AC3E}">
        <p14:creationId xmlns:p14="http://schemas.microsoft.com/office/powerpoint/2010/main" val="17423362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1528">
              <a:buFont typeface="Arial" panose="020B0604020202020204" pitchFamily="34" charset="0"/>
              <a:buNone/>
              <a:defRPr/>
            </a:pPr>
            <a:r>
              <a:rPr lang="hu-HU" baseline="0" dirty="0"/>
              <a:t>Egy gyors áttekintés, hogyan használhatjuk az egyes </a:t>
            </a:r>
            <a:r>
              <a:rPr lang="hu-HU" baseline="0" dirty="0" err="1"/>
              <a:t>App</a:t>
            </a:r>
            <a:r>
              <a:rPr lang="hu-HU" baseline="0" dirty="0"/>
              <a:t> </a:t>
            </a:r>
            <a:r>
              <a:rPr lang="hu-HU" baseline="0" dirty="0" err="1"/>
              <a:t>Service-eket</a:t>
            </a:r>
            <a:r>
              <a:rPr lang="hu-HU" baseline="0" dirty="0"/>
              <a:t>:</a:t>
            </a:r>
          </a:p>
          <a:p>
            <a:pPr marL="171450" indent="-171450" defTabSz="951528">
              <a:buFont typeface="Arial" panose="020B0604020202020204" pitchFamily="34" charset="0"/>
              <a:buChar char="•"/>
              <a:defRPr/>
            </a:pPr>
            <a:r>
              <a:rPr lang="hu-HU" baseline="0" dirty="0"/>
              <a:t>A Web </a:t>
            </a:r>
            <a:r>
              <a:rPr lang="hu-HU" baseline="0" dirty="0" err="1"/>
              <a:t>Appok</a:t>
            </a:r>
            <a:r>
              <a:rPr lang="hu-HU" baseline="0" dirty="0"/>
              <a:t> segítségével webes alkalmazásokat készíthetünk, amelyeket vásárlókat használhatnak</a:t>
            </a:r>
          </a:p>
          <a:p>
            <a:pPr marL="171450" indent="-171450" defTabSz="951528">
              <a:buFont typeface="Arial" panose="020B0604020202020204" pitchFamily="34" charset="0"/>
              <a:buChar char="•"/>
              <a:defRPr/>
            </a:pPr>
            <a:r>
              <a:rPr lang="hu-HU" baseline="0" dirty="0"/>
              <a:t>A Mobile </a:t>
            </a:r>
            <a:r>
              <a:rPr lang="hu-HU" baseline="0" dirty="0" err="1"/>
              <a:t>Appok</a:t>
            </a:r>
            <a:r>
              <a:rPr lang="hu-HU" baseline="0" dirty="0"/>
              <a:t> segítségével szintén készíthetünk felhasználó </a:t>
            </a:r>
            <a:r>
              <a:rPr lang="hu-HU" baseline="0" dirty="0" err="1"/>
              <a:t>appokat</a:t>
            </a:r>
            <a:r>
              <a:rPr lang="hu-HU" baseline="0" dirty="0"/>
              <a:t>, vagy </a:t>
            </a:r>
            <a:r>
              <a:rPr lang="hu-HU" baseline="0" dirty="0" err="1"/>
              <a:t>admin</a:t>
            </a:r>
            <a:r>
              <a:rPr lang="hu-HU" baseline="0" dirty="0"/>
              <a:t> </a:t>
            </a:r>
            <a:r>
              <a:rPr lang="hu-HU" baseline="0" dirty="0" err="1"/>
              <a:t>appokat</a:t>
            </a:r>
            <a:r>
              <a:rPr lang="hu-HU" baseline="0" dirty="0"/>
              <a:t> (pl.: áruk feltöltésére)</a:t>
            </a:r>
          </a:p>
          <a:p>
            <a:pPr marL="171450" indent="-171450" defTabSz="951528">
              <a:buFont typeface="Arial" panose="020B0604020202020204" pitchFamily="34" charset="0"/>
              <a:buChar char="•"/>
              <a:defRPr/>
            </a:pPr>
            <a:r>
              <a:rPr lang="hu-HU" baseline="0" dirty="0"/>
              <a:t>A </a:t>
            </a:r>
            <a:r>
              <a:rPr lang="hu-HU" baseline="0" dirty="0" err="1"/>
              <a:t>Logic</a:t>
            </a:r>
            <a:r>
              <a:rPr lang="hu-HU" baseline="0" dirty="0"/>
              <a:t> </a:t>
            </a:r>
            <a:r>
              <a:rPr lang="hu-HU" baseline="0" dirty="0" err="1"/>
              <a:t>Appok</a:t>
            </a:r>
            <a:r>
              <a:rPr lang="hu-HU" baseline="0" dirty="0"/>
              <a:t> </a:t>
            </a:r>
            <a:r>
              <a:rPr lang="hu-HU" baseline="0" dirty="0" err="1"/>
              <a:t>sgeítsgével</a:t>
            </a:r>
            <a:r>
              <a:rPr lang="hu-HU" baseline="0" dirty="0"/>
              <a:t> ha megrendelés történik, akkor automatikusan importálhatjuk a szükséges információkat a számlázó rendszerünkbe</a:t>
            </a:r>
          </a:p>
          <a:p>
            <a:pPr marL="171450" indent="-171450" defTabSz="951528">
              <a:buFont typeface="Arial" panose="020B0604020202020204" pitchFamily="34" charset="0"/>
              <a:buChar char="•"/>
              <a:defRPr/>
            </a:pPr>
            <a:r>
              <a:rPr lang="hu-HU" baseline="0" dirty="0"/>
              <a:t>Az API </a:t>
            </a:r>
            <a:r>
              <a:rPr lang="hu-HU" baseline="0" dirty="0" err="1"/>
              <a:t>Appok</a:t>
            </a:r>
            <a:r>
              <a:rPr lang="hu-HU" baseline="0" dirty="0"/>
              <a:t> segítségével pl.: a webes felület REST </a:t>
            </a:r>
            <a:r>
              <a:rPr lang="hu-HU" baseline="0" dirty="0" err="1"/>
              <a:t>API-jét</a:t>
            </a:r>
            <a:r>
              <a:rPr lang="hu-HU" baseline="0" dirty="0"/>
              <a:t> kiajánlhatjuk vagy hozzáférést adhatunk a </a:t>
            </a:r>
            <a:r>
              <a:rPr lang="hu-HU" baseline="0" dirty="0" err="1"/>
              <a:t>Logic</a:t>
            </a:r>
            <a:r>
              <a:rPr lang="hu-HU" baseline="0" dirty="0"/>
              <a:t> </a:t>
            </a:r>
            <a:r>
              <a:rPr lang="hu-HU" baseline="0" dirty="0" err="1"/>
              <a:t>Apphoz</a:t>
            </a:r>
            <a:r>
              <a:rPr lang="hu-HU" baseline="0" dirty="0"/>
              <a:t>, esetleg kapcsolódhatunk már szolgáltatásokhoz</a:t>
            </a:r>
            <a:endParaRPr lang="en-US" baseline="0"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4017652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Integrálódhatunk</a:t>
            </a:r>
            <a:r>
              <a:rPr lang="hu-HU" baseline="0" dirty="0"/>
              <a:t> már meglévő </a:t>
            </a:r>
            <a:r>
              <a:rPr lang="hu-HU" baseline="0" dirty="0" err="1"/>
              <a:t>API-kkal</a:t>
            </a:r>
            <a:r>
              <a:rPr lang="hu-HU" baseline="0" dirty="0"/>
              <a:t> REST felületen vagy BizTalk segítségével </a:t>
            </a:r>
            <a:r>
              <a:rPr lang="hu-HU" baseline="0" dirty="0" err="1"/>
              <a:t>on-premise</a:t>
            </a:r>
            <a:r>
              <a:rPr lang="hu-HU" baseline="0" dirty="0"/>
              <a:t> alkalmazásokba. A </a:t>
            </a:r>
            <a:r>
              <a:rPr lang="hu-HU" baseline="0" dirty="0" err="1"/>
              <a:t>PaaS</a:t>
            </a:r>
            <a:r>
              <a:rPr lang="hu-HU" baseline="0" dirty="0"/>
              <a:t> előnyök miatt az üzemeltetési terhek is kisebbek.</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7</a:t>
            </a:fld>
            <a:endParaRPr lang="hu-HU"/>
          </a:p>
        </p:txBody>
      </p:sp>
    </p:spTree>
    <p:extLst>
      <p:ext uri="{BB962C8B-B14F-4D97-AF65-F5344CB8AC3E}">
        <p14:creationId xmlns:p14="http://schemas.microsoft.com/office/powerpoint/2010/main" val="931280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54F698E1-8E8E-46AB-BB77-09BEFD6B733A}" type="slidenum">
              <a:rPr lang="hu-HU" smtClean="0"/>
              <a:t>8</a:t>
            </a:fld>
            <a:endParaRPr lang="hu-HU"/>
          </a:p>
        </p:txBody>
      </p:sp>
    </p:spTree>
    <p:extLst>
      <p:ext uri="{BB962C8B-B14F-4D97-AF65-F5344CB8AC3E}">
        <p14:creationId xmlns:p14="http://schemas.microsoft.com/office/powerpoint/2010/main" val="365654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galériából</a:t>
            </a:r>
            <a:r>
              <a:rPr lang="hu-HU" baseline="0" dirty="0"/>
              <a:t> fejlesztés nélkül tudunk létrehozni népszerű alkalmazástípusokból példányokat. Ezek később aztán ugyanúgy testre szabhatóak, mintha mi húztuk volna fel őket nulláról.</a:t>
            </a:r>
          </a:p>
          <a:p>
            <a:r>
              <a:rPr lang="hu-HU" baseline="0" dirty="0"/>
              <a:t>A skálázási lehetőségekről később bőven lesz szó.</a:t>
            </a:r>
          </a:p>
          <a:p>
            <a:r>
              <a:rPr lang="hu-HU" baseline="0" dirty="0"/>
              <a:t>A </a:t>
            </a:r>
            <a:r>
              <a:rPr lang="hu-HU" baseline="0" dirty="0" err="1"/>
              <a:t>continuous</a:t>
            </a:r>
            <a:r>
              <a:rPr lang="hu-HU" baseline="0" dirty="0"/>
              <a:t> </a:t>
            </a:r>
            <a:r>
              <a:rPr lang="hu-HU" baseline="0" dirty="0" err="1"/>
              <a:t>deployment</a:t>
            </a:r>
            <a:r>
              <a:rPr lang="hu-HU" baseline="0" dirty="0"/>
              <a:t> segítségével a </a:t>
            </a:r>
            <a:r>
              <a:rPr lang="hu-HU" baseline="0" dirty="0" err="1"/>
              <a:t>forráskódváltozásokat</a:t>
            </a:r>
            <a:r>
              <a:rPr lang="hu-HU" baseline="0" dirty="0"/>
              <a:t> folyamatosan tudjuk tesztelni és </a:t>
            </a:r>
            <a:r>
              <a:rPr lang="hu-HU" baseline="0" dirty="0" err="1"/>
              <a:t>buildelni</a:t>
            </a:r>
            <a:r>
              <a:rPr lang="hu-HU" baseline="0" dirty="0"/>
              <a:t>, ezzel ellenőrizve, hogy ha telepíteni kell, akkor minden rendben van és az azonnal megtehető. Erre is van beépített támogatása a platformnak.</a:t>
            </a:r>
          </a:p>
          <a:p>
            <a:r>
              <a:rPr lang="hu-HU" baseline="0" dirty="0"/>
              <a:t>A telepítési </a:t>
            </a:r>
            <a:r>
              <a:rPr lang="hu-HU" baseline="0" dirty="0" err="1"/>
              <a:t>slotok</a:t>
            </a:r>
            <a:r>
              <a:rPr lang="hu-HU" baseline="0" dirty="0"/>
              <a:t> lényegében arról szólnak, hogy több példányban is tudjuk telepíteni/futtatni az alkalmazásainkat úgy, hogy bizonyos beállítások/erőforrások közösek a példányok között. De maga a futó alkalmazás lehet más verziójú; később erről is lesz még szó.</a:t>
            </a:r>
            <a:endParaRPr lang="hu-HU" dirty="0"/>
          </a:p>
        </p:txBody>
      </p:sp>
      <p:sp>
        <p:nvSpPr>
          <p:cNvPr id="4" name="Dia számának helye 3"/>
          <p:cNvSpPr>
            <a:spLocks noGrp="1"/>
          </p:cNvSpPr>
          <p:nvPr>
            <p:ph type="sldNum" sz="quarter" idx="10"/>
          </p:nvPr>
        </p:nvSpPr>
        <p:spPr/>
        <p:txBody>
          <a:bodyPr/>
          <a:lstStyle/>
          <a:p>
            <a:fld id="{54F698E1-8E8E-46AB-BB77-09BEFD6B733A}" type="slidenum">
              <a:rPr lang="hu-HU" smtClean="0"/>
              <a:t>9</a:t>
            </a:fld>
            <a:endParaRPr lang="hu-HU"/>
          </a:p>
        </p:txBody>
      </p:sp>
    </p:spTree>
    <p:extLst>
      <p:ext uri="{BB962C8B-B14F-4D97-AF65-F5344CB8AC3E}">
        <p14:creationId xmlns:p14="http://schemas.microsoft.com/office/powerpoint/2010/main" val="3927079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ál">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265411"/>
          </a:xfrm>
        </p:spPr>
        <p:txBody>
          <a:bodyPr>
            <a:normAutofit/>
          </a:bodyPr>
          <a:lstStyle>
            <a:lvl1pPr>
              <a:lnSpc>
                <a:spcPct val="100000"/>
              </a:lnSpc>
              <a:defRPr sz="3529"/>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43927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ejezetcím (főcímmel)">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5292306"/>
          </a:xfrm>
        </p:spPr>
        <p:txBody>
          <a:bodyPr wrap="square">
            <a:normAutofit/>
          </a:bodyPr>
          <a:lstStyle>
            <a:lvl1pPr marL="0" indent="0">
              <a:lnSpc>
                <a:spcPct val="100000"/>
              </a:lnSpc>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lnSpc>
                <a:spcPct val="100000"/>
              </a:lnSpc>
              <a:buNone/>
              <a:defRPr sz="1961"/>
            </a:lvl2pPr>
            <a:lvl3pPr marL="227209" indent="0">
              <a:lnSpc>
                <a:spcPct val="100000"/>
              </a:lnSpc>
              <a:buNone/>
              <a:tabLst/>
              <a:defRPr sz="1961"/>
            </a:lvl3pPr>
            <a:lvl4pPr marL="451306" indent="0">
              <a:lnSpc>
                <a:spcPct val="100000"/>
              </a:lnSpc>
              <a:buNone/>
              <a:defRPr/>
            </a:lvl4pPr>
            <a:lvl5pPr marL="672290" indent="0">
              <a:lnSpc>
                <a:spcPct val="100000"/>
              </a:lnSpc>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5292306"/>
          </a:xfrm>
        </p:spPr>
        <p:txBody>
          <a:bodyPr wrap="square">
            <a:normAutofit/>
          </a:bodyPr>
          <a:lstStyle>
            <a:lvl1pPr marL="0" indent="0">
              <a:lnSpc>
                <a:spcPct val="100000"/>
              </a:lnSpc>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lnSpc>
                <a:spcPct val="100000"/>
              </a:lnSpc>
              <a:buNone/>
              <a:defRPr sz="1961"/>
            </a:lvl2pPr>
            <a:lvl3pPr marL="227209" indent="0">
              <a:lnSpc>
                <a:spcPct val="100000"/>
              </a:lnSpc>
              <a:buNone/>
              <a:tabLst/>
              <a:defRPr sz="1961"/>
            </a:lvl3pPr>
            <a:lvl4pPr marL="451306" indent="0">
              <a:lnSpc>
                <a:spcPct val="100000"/>
              </a:lnSpc>
              <a:buNone/>
              <a:defRPr/>
            </a:lvl4pPr>
            <a:lvl5pPr marL="672290" indent="0">
              <a:lnSpc>
                <a:spcPct val="100000"/>
              </a:lnSpc>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jezetcím (ké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950887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284066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1413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724392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6350882"/>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763175255"/>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6" y="2125192"/>
            <a:ext cx="5032626" cy="876879"/>
          </a:xfrm>
        </p:spPr>
        <p:txBody>
          <a:bodyPr>
            <a:norm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ím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artalomjegyzék">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737066033"/>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2232653"/>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59548858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48416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51890839"/>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27177071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209272"/>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1"/>
          </p:nvPr>
        </p:nvSpPr>
        <p:spPr>
          <a:xfrm>
            <a:off x="5729879" y="1189176"/>
            <a:ext cx="6195201" cy="2398036"/>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87953395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0519811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01045086"/>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384038719"/>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89817288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540092077"/>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571847892"/>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2504698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48561578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862336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8216503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921050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8744402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60044635"/>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4066239007"/>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717225757"/>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8922903"/>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051555483"/>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1098204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418053327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áblázat helye 3"/>
          <p:cNvSpPr>
            <a:spLocks noGrp="1"/>
          </p:cNvSpPr>
          <p:nvPr>
            <p:ph type="tbl" sz="quarter" idx="10"/>
          </p:nvPr>
        </p:nvSpPr>
        <p:spPr>
          <a:xfrm>
            <a:off x="269875" y="1485900"/>
            <a:ext cx="11655425" cy="5159375"/>
          </a:xfrm>
        </p:spPr>
        <p:txBody>
          <a:bodyPr/>
          <a:lstStyle/>
          <a:p>
            <a:endParaRPr lang="hu-HU"/>
          </a:p>
        </p:txBody>
      </p:sp>
    </p:spTree>
    <p:extLst>
      <p:ext uri="{BB962C8B-B14F-4D97-AF65-F5344CB8AC3E}">
        <p14:creationId xmlns:p14="http://schemas.microsoft.com/office/powerpoint/2010/main" val="23040181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4982738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3961340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8355847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2365560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6194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031408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392225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0351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24804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1511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35979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69171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5993241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7861755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0549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1960548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258156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64515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7289416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998825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2283842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6477998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7390447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681021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6766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466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7932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3727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562616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8648962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93705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15849583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112298030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273528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2.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3.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image" Target="../media/image6.png"/><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theme" Target="../theme/theme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 id="2147483714" r:id="rId4"/>
    <p:sldLayoutId id="2147483689" r:id="rId5"/>
    <p:sldLayoutId id="2147483719" r:id="rId6"/>
    <p:sldLayoutId id="2147483700" r:id="rId7"/>
    <p:sldLayoutId id="2147483712" r:id="rId8"/>
    <p:sldLayoutId id="2147483717" r:id="rId9"/>
    <p:sldLayoutId id="2147483707" r:id="rId10"/>
    <p:sldLayoutId id="2147483706" r:id="rId11"/>
    <p:sldLayoutId id="2147483713" r:id="rId12"/>
    <p:sldLayoutId id="2147483715" r:id="rId13"/>
    <p:sldLayoutId id="2147483716" r:id="rId14"/>
    <p:sldLayoutId id="2147483711" r:id="rId15"/>
    <p:sldLayoutId id="2147483710" r:id="rId16"/>
    <p:sldLayoutId id="2147483696" r:id="rId17"/>
    <p:sldLayoutId id="2147483709" r:id="rId18"/>
    <p:sldLayoutId id="2147483693" r:id="rId19"/>
    <p:sldLayoutId id="2147483694" r:id="rId20"/>
    <p:sldLayoutId id="2147483677" r:id="rId21"/>
    <p:sldLayoutId id="2147483695" r:id="rId22"/>
    <p:sldLayoutId id="2147483720" r:id="rId23"/>
    <p:sldLayoutId id="2147483816" r:id="rId24"/>
    <p:sldLayoutId id="2147483881" r:id="rId25"/>
    <p:sldLayoutId id="2147483882" r:id="rId26"/>
    <p:sldLayoutId id="2147483886" r:id="rId27"/>
    <p:sldLayoutId id="2147483952" r:id="rId28"/>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9" r:id="rId3"/>
    <p:sldLayoutId id="2147483664" r:id="rId4"/>
    <p:sldLayoutId id="2147483718"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74261437"/>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294902"/>
      </p:ext>
    </p:extLst>
  </p:cSld>
  <p:clrMap bg1="dk1" tx1="lt1" bg2="dk2" tx2="lt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 id="2147483934" r:id="rId12"/>
    <p:sldLayoutId id="2147483935" r:id="rId13"/>
    <p:sldLayoutId id="2147483936" r:id="rId14"/>
    <p:sldLayoutId id="2147483937" r:id="rId15"/>
    <p:sldLayoutId id="2147483938" r:id="rId16"/>
    <p:sldLayoutId id="2147483939" r:id="rId17"/>
    <p:sldLayoutId id="2147483940" r:id="rId18"/>
    <p:sldLayoutId id="2147483941" r:id="rId19"/>
    <p:sldLayoutId id="2147483942" r:id="rId20"/>
    <p:sldLayoutId id="2147483943" r:id="rId21"/>
    <p:sldLayoutId id="2147483944" r:id="rId22"/>
    <p:sldLayoutId id="2147483945" r:id="rId23"/>
    <p:sldLayoutId id="2147483946" r:id="rId24"/>
    <p:sldLayoutId id="2147483947" r:id="rId25"/>
    <p:sldLayoutId id="2147483948" r:id="rId26"/>
    <p:sldLayoutId id="2147483949" r:id="rId27"/>
    <p:sldLayoutId id="2147483950" r:id="rId28"/>
    <p:sldLayoutId id="214748395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emf"/><Relationship Id="rId3" Type="http://schemas.openxmlformats.org/officeDocument/2006/relationships/image" Target="../media/image23.emf"/><Relationship Id="rId7" Type="http://schemas.openxmlformats.org/officeDocument/2006/relationships/image" Target="../media/image27.emf"/><Relationship Id="rId12"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38.xml"/><Relationship Id="rId6" Type="http://schemas.openxmlformats.org/officeDocument/2006/relationships/image" Target="../media/image26.emf"/><Relationship Id="rId11" Type="http://schemas.openxmlformats.org/officeDocument/2006/relationships/image" Target="../media/image31.emf"/><Relationship Id="rId5" Type="http://schemas.openxmlformats.org/officeDocument/2006/relationships/image" Target="../media/image25.emf"/><Relationship Id="rId10" Type="http://schemas.openxmlformats.org/officeDocument/2006/relationships/image" Target="../media/image30.emf"/><Relationship Id="rId4" Type="http://schemas.openxmlformats.org/officeDocument/2006/relationships/image" Target="../media/image24.emf"/><Relationship Id="rId9" Type="http://schemas.openxmlformats.org/officeDocument/2006/relationships/image" Target="../media/image29.emf"/><Relationship Id="rId14" Type="http://schemas.openxmlformats.org/officeDocument/2006/relationships/image" Target="../media/image34.emf"/></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vmlDrawing" Target="../drawings/vmlDrawing1.vml"/><Relationship Id="rId5" Type="http://schemas.openxmlformats.org/officeDocument/2006/relationships/image" Target="../media/image3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8.png"/><Relationship Id="rId18" Type="http://schemas.openxmlformats.org/officeDocument/2006/relationships/image" Target="../media/image42.emf"/><Relationship Id="rId3" Type="http://schemas.openxmlformats.org/officeDocument/2006/relationships/image" Target="../media/image37.emf"/><Relationship Id="rId21" Type="http://schemas.openxmlformats.org/officeDocument/2006/relationships/image" Target="../media/image34.emf"/><Relationship Id="rId7" Type="http://schemas.openxmlformats.org/officeDocument/2006/relationships/image" Target="../media/image26.emf"/><Relationship Id="rId12" Type="http://schemas.openxmlformats.org/officeDocument/2006/relationships/image" Target="../media/image27.emf"/><Relationship Id="rId17" Type="http://schemas.openxmlformats.org/officeDocument/2006/relationships/image" Target="../media/image32.emf"/><Relationship Id="rId2" Type="http://schemas.openxmlformats.org/officeDocument/2006/relationships/notesSlide" Target="../notesSlides/notesSlide17.xml"/><Relationship Id="rId16" Type="http://schemas.openxmlformats.org/officeDocument/2006/relationships/image" Target="../media/image31.emf"/><Relationship Id="rId20" Type="http://schemas.openxmlformats.org/officeDocument/2006/relationships/image" Target="../media/image44.emf"/><Relationship Id="rId1" Type="http://schemas.openxmlformats.org/officeDocument/2006/relationships/slideLayout" Target="../slideLayouts/slideLayout38.xml"/><Relationship Id="rId6" Type="http://schemas.openxmlformats.org/officeDocument/2006/relationships/image" Target="../media/image25.emf"/><Relationship Id="rId11" Type="http://schemas.openxmlformats.org/officeDocument/2006/relationships/image" Target="../media/image40.emf"/><Relationship Id="rId24" Type="http://schemas.openxmlformats.org/officeDocument/2006/relationships/image" Target="../media/image46.emf"/><Relationship Id="rId5" Type="http://schemas.openxmlformats.org/officeDocument/2006/relationships/image" Target="../media/image23.emf"/><Relationship Id="rId15" Type="http://schemas.openxmlformats.org/officeDocument/2006/relationships/image" Target="../media/image30.emf"/><Relationship Id="rId23" Type="http://schemas.openxmlformats.org/officeDocument/2006/relationships/image" Target="../media/image45.emf"/><Relationship Id="rId10" Type="http://schemas.openxmlformats.org/officeDocument/2006/relationships/image" Target="../media/image29.emf"/><Relationship Id="rId19" Type="http://schemas.openxmlformats.org/officeDocument/2006/relationships/image" Target="../media/image43.emf"/><Relationship Id="rId4" Type="http://schemas.openxmlformats.org/officeDocument/2006/relationships/image" Target="../media/image38.emf"/><Relationship Id="rId9" Type="http://schemas.openxmlformats.org/officeDocument/2006/relationships/image" Target="../media/image39.emf"/><Relationship Id="rId14" Type="http://schemas.openxmlformats.org/officeDocument/2006/relationships/image" Target="../media/image41.emf"/><Relationship Id="rId22" Type="http://schemas.openxmlformats.org/officeDocument/2006/relationships/image" Target="../media/image3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12"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emf"/><Relationship Id="rId4" Type="http://schemas.openxmlformats.org/officeDocument/2006/relationships/image" Target="../media/image50.emf"/><Relationship Id="rId9" Type="http://schemas.openxmlformats.org/officeDocument/2006/relationships/image" Target="../media/image55.emf"/></Relationships>
</file>

<file path=ppt/slides/_rels/slide2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0.emf"/><Relationship Id="rId3"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26.emf"/><Relationship Id="rId11" Type="http://schemas.openxmlformats.org/officeDocument/2006/relationships/image" Target="../media/image27.emf"/><Relationship Id="rId5" Type="http://schemas.openxmlformats.org/officeDocument/2006/relationships/image" Target="../media/image25.emf"/><Relationship Id="rId15" Type="http://schemas.openxmlformats.org/officeDocument/2006/relationships/image" Target="../media/image32.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34.emf"/><Relationship Id="rId14" Type="http://schemas.openxmlformats.org/officeDocument/2006/relationships/image" Target="../media/image31.emf"/></Relationships>
</file>

<file path=ppt/slides/_rels/slide23.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38.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5" Type="http://schemas.openxmlformats.org/officeDocument/2006/relationships/image" Target="../media/image32.emf"/><Relationship Id="rId10" Type="http://schemas.openxmlformats.org/officeDocument/2006/relationships/image" Target="../media/image28.png"/><Relationship Id="rId4" Type="http://schemas.openxmlformats.org/officeDocument/2006/relationships/image" Target="../media/image23.emf"/><Relationship Id="rId9" Type="http://schemas.openxmlformats.org/officeDocument/2006/relationships/image" Target="../media/image27.emf"/><Relationship Id="rId14" Type="http://schemas.openxmlformats.org/officeDocument/2006/relationships/image" Target="../media/image34.emf"/></Relationships>
</file>

<file path=ppt/slides/_rels/slide2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emf"/><Relationship Id="rId3" Type="http://schemas.openxmlformats.org/officeDocument/2006/relationships/image" Target="../media/image24.emf"/><Relationship Id="rId7" Type="http://schemas.openxmlformats.org/officeDocument/2006/relationships/image" Target="../media/image23.emf"/><Relationship Id="rId12"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38.xml"/><Relationship Id="rId6" Type="http://schemas.openxmlformats.org/officeDocument/2006/relationships/image" Target="../media/image38.emf"/><Relationship Id="rId11" Type="http://schemas.openxmlformats.org/officeDocument/2006/relationships/image" Target="../media/image28.png"/><Relationship Id="rId5" Type="http://schemas.openxmlformats.org/officeDocument/2006/relationships/image" Target="../media/image34.emf"/><Relationship Id="rId15" Type="http://schemas.openxmlformats.org/officeDocument/2006/relationships/image" Target="../media/image32.emf"/><Relationship Id="rId10" Type="http://schemas.openxmlformats.org/officeDocument/2006/relationships/image" Target="../media/image27.emf"/><Relationship Id="rId4" Type="http://schemas.openxmlformats.org/officeDocument/2006/relationships/image" Target="../media/image33.emf"/><Relationship Id="rId9" Type="http://schemas.openxmlformats.org/officeDocument/2006/relationships/image" Target="../media/image26.emf"/><Relationship Id="rId14" Type="http://schemas.openxmlformats.org/officeDocument/2006/relationships/image" Target="../media/image31.emf"/></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0.emf"/><Relationship Id="rId3"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8.xml"/><Relationship Id="rId6" Type="http://schemas.openxmlformats.org/officeDocument/2006/relationships/image" Target="../media/image26.emf"/><Relationship Id="rId11" Type="http://schemas.openxmlformats.org/officeDocument/2006/relationships/image" Target="../media/image27.emf"/><Relationship Id="rId5" Type="http://schemas.openxmlformats.org/officeDocument/2006/relationships/image" Target="../media/image25.emf"/><Relationship Id="rId15" Type="http://schemas.openxmlformats.org/officeDocument/2006/relationships/image" Target="../media/image32.emf"/><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34.emf"/><Relationship Id="rId1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3.emf"/><Relationship Id="rId3" Type="http://schemas.openxmlformats.org/officeDocument/2006/relationships/image" Target="../media/image38.emf"/><Relationship Id="rId7" Type="http://schemas.openxmlformats.org/officeDocument/2006/relationships/image" Target="../media/image24.emf"/><Relationship Id="rId12"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38.xml"/><Relationship Id="rId6" Type="http://schemas.openxmlformats.org/officeDocument/2006/relationships/image" Target="../media/image26.emf"/><Relationship Id="rId11" Type="http://schemas.openxmlformats.org/officeDocument/2006/relationships/image" Target="../media/image30.emf"/><Relationship Id="rId5" Type="http://schemas.openxmlformats.org/officeDocument/2006/relationships/image" Target="../media/image25.emf"/><Relationship Id="rId15" Type="http://schemas.openxmlformats.org/officeDocument/2006/relationships/image" Target="../media/image32.emf"/><Relationship Id="rId10" Type="http://schemas.openxmlformats.org/officeDocument/2006/relationships/image" Target="../media/image28.png"/><Relationship Id="rId4" Type="http://schemas.openxmlformats.org/officeDocument/2006/relationships/image" Target="../media/image23.emf"/><Relationship Id="rId9" Type="http://schemas.openxmlformats.org/officeDocument/2006/relationships/image" Target="../media/image27.emf"/><Relationship Id="rId14" Type="http://schemas.openxmlformats.org/officeDocument/2006/relationships/image" Target="../media/image34.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30.emf"/><Relationship Id="rId18" Type="http://schemas.openxmlformats.org/officeDocument/2006/relationships/image" Target="../media/image34.emf"/><Relationship Id="rId3" Type="http://schemas.openxmlformats.org/officeDocument/2006/relationships/image" Target="../media/image61.emf"/><Relationship Id="rId21" Type="http://schemas.openxmlformats.org/officeDocument/2006/relationships/image" Target="../media/image66.emf"/><Relationship Id="rId7" Type="http://schemas.openxmlformats.org/officeDocument/2006/relationships/image" Target="../media/image26.emf"/><Relationship Id="rId12" Type="http://schemas.openxmlformats.org/officeDocument/2006/relationships/image" Target="../media/image41.emf"/><Relationship Id="rId17" Type="http://schemas.openxmlformats.org/officeDocument/2006/relationships/image" Target="../media/image33.emf"/><Relationship Id="rId2" Type="http://schemas.openxmlformats.org/officeDocument/2006/relationships/notesSlide" Target="../notesSlides/notesSlide30.xml"/><Relationship Id="rId16" Type="http://schemas.openxmlformats.org/officeDocument/2006/relationships/image" Target="../media/image63.emf"/><Relationship Id="rId20" Type="http://schemas.openxmlformats.org/officeDocument/2006/relationships/image" Target="../media/image65.emf"/><Relationship Id="rId1" Type="http://schemas.openxmlformats.org/officeDocument/2006/relationships/slideLayout" Target="../slideLayouts/slideLayout38.xml"/><Relationship Id="rId6" Type="http://schemas.openxmlformats.org/officeDocument/2006/relationships/image" Target="../media/image25.emf"/><Relationship Id="rId11" Type="http://schemas.openxmlformats.org/officeDocument/2006/relationships/image" Target="../media/image28.png"/><Relationship Id="rId5" Type="http://schemas.openxmlformats.org/officeDocument/2006/relationships/image" Target="../media/image23.emf"/><Relationship Id="rId15" Type="http://schemas.openxmlformats.org/officeDocument/2006/relationships/image" Target="../media/image62.emf"/><Relationship Id="rId10" Type="http://schemas.openxmlformats.org/officeDocument/2006/relationships/image" Target="../media/image27.emf"/><Relationship Id="rId19" Type="http://schemas.openxmlformats.org/officeDocument/2006/relationships/image" Target="../media/image64.emf"/><Relationship Id="rId4" Type="http://schemas.openxmlformats.org/officeDocument/2006/relationships/image" Target="../media/image38.emf"/><Relationship Id="rId9" Type="http://schemas.openxmlformats.org/officeDocument/2006/relationships/image" Target="../media/image29.emf"/><Relationship Id="rId14" Type="http://schemas.openxmlformats.org/officeDocument/2006/relationships/image" Target="../media/image31.emf"/><Relationship Id="rId22" Type="http://schemas.openxmlformats.org/officeDocument/2006/relationships/image" Target="../media/image32.emf"/></Relationships>
</file>

<file path=ppt/slides/_rels/slide31.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31.emf"/><Relationship Id="rId18" Type="http://schemas.openxmlformats.org/officeDocument/2006/relationships/image" Target="../media/image64.emf"/><Relationship Id="rId3" Type="http://schemas.openxmlformats.org/officeDocument/2006/relationships/image" Target="../media/image67.emf"/><Relationship Id="rId21" Type="http://schemas.openxmlformats.org/officeDocument/2006/relationships/image" Target="../media/image69.emf"/><Relationship Id="rId7" Type="http://schemas.openxmlformats.org/officeDocument/2006/relationships/image" Target="../media/image63.emf"/><Relationship Id="rId12" Type="http://schemas.openxmlformats.org/officeDocument/2006/relationships/image" Target="../media/image30.emf"/><Relationship Id="rId17" Type="http://schemas.openxmlformats.org/officeDocument/2006/relationships/image" Target="../media/image68.emf"/><Relationship Id="rId2" Type="http://schemas.openxmlformats.org/officeDocument/2006/relationships/image" Target="../media/image38.emf"/><Relationship Id="rId16" Type="http://schemas.openxmlformats.org/officeDocument/2006/relationships/image" Target="../media/image34.emf"/><Relationship Id="rId20" Type="http://schemas.openxmlformats.org/officeDocument/2006/relationships/image" Target="../media/image66.emf"/><Relationship Id="rId1" Type="http://schemas.openxmlformats.org/officeDocument/2006/relationships/slideLayout" Target="../slideLayouts/slideLayout38.xml"/><Relationship Id="rId6" Type="http://schemas.openxmlformats.org/officeDocument/2006/relationships/image" Target="../media/image24.emf"/><Relationship Id="rId11" Type="http://schemas.openxmlformats.org/officeDocument/2006/relationships/image" Target="../media/image28.png"/><Relationship Id="rId5" Type="http://schemas.openxmlformats.org/officeDocument/2006/relationships/image" Target="../media/image29.emf"/><Relationship Id="rId15" Type="http://schemas.openxmlformats.org/officeDocument/2006/relationships/image" Target="../media/image33.emf"/><Relationship Id="rId23" Type="http://schemas.openxmlformats.org/officeDocument/2006/relationships/image" Target="../media/image32.emf"/><Relationship Id="rId10" Type="http://schemas.openxmlformats.org/officeDocument/2006/relationships/image" Target="../media/image27.emf"/><Relationship Id="rId19" Type="http://schemas.openxmlformats.org/officeDocument/2006/relationships/image" Target="../media/image65.emf"/><Relationship Id="rId4" Type="http://schemas.openxmlformats.org/officeDocument/2006/relationships/image" Target="../media/image61.emf"/><Relationship Id="rId9" Type="http://schemas.openxmlformats.org/officeDocument/2006/relationships/image" Target="../media/image25.emf"/><Relationship Id="rId14" Type="http://schemas.openxmlformats.org/officeDocument/2006/relationships/image" Target="../media/image62.emf"/><Relationship Id="rId22" Type="http://schemas.openxmlformats.org/officeDocument/2006/relationships/image" Target="../media/image70.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Azure/azure-webjobs-sdk/"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5.xml"/><Relationship Id="rId1" Type="http://schemas.openxmlformats.org/officeDocument/2006/relationships/slideLayout" Target="../slideLayouts/slideLayout46.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54.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 Id="rId9" Type="http://schemas.openxmlformats.org/officeDocument/2006/relationships/image" Target="../media/image8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8" Type="http://schemas.openxmlformats.org/officeDocument/2006/relationships/image" Target="../media/image94.emf"/><Relationship Id="rId13" Type="http://schemas.openxmlformats.org/officeDocument/2006/relationships/image" Target="../media/image99.emf"/><Relationship Id="rId18" Type="http://schemas.openxmlformats.org/officeDocument/2006/relationships/image" Target="../media/image104.emf"/><Relationship Id="rId3" Type="http://schemas.openxmlformats.org/officeDocument/2006/relationships/image" Target="../media/image89.emf"/><Relationship Id="rId21" Type="http://schemas.openxmlformats.org/officeDocument/2006/relationships/image" Target="../media/image107.emf"/><Relationship Id="rId7" Type="http://schemas.openxmlformats.org/officeDocument/2006/relationships/image" Target="../media/image93.emf"/><Relationship Id="rId12" Type="http://schemas.openxmlformats.org/officeDocument/2006/relationships/image" Target="../media/image98.emf"/><Relationship Id="rId17" Type="http://schemas.openxmlformats.org/officeDocument/2006/relationships/image" Target="../media/image103.emf"/><Relationship Id="rId2" Type="http://schemas.openxmlformats.org/officeDocument/2006/relationships/notesSlide" Target="../notesSlides/notesSlide53.xml"/><Relationship Id="rId16" Type="http://schemas.openxmlformats.org/officeDocument/2006/relationships/image" Target="../media/image102.emf"/><Relationship Id="rId20" Type="http://schemas.openxmlformats.org/officeDocument/2006/relationships/image" Target="../media/image106.emf"/><Relationship Id="rId1" Type="http://schemas.openxmlformats.org/officeDocument/2006/relationships/slideLayout" Target="../slideLayouts/slideLayout71.xml"/><Relationship Id="rId6" Type="http://schemas.openxmlformats.org/officeDocument/2006/relationships/image" Target="../media/image92.emf"/><Relationship Id="rId11" Type="http://schemas.openxmlformats.org/officeDocument/2006/relationships/image" Target="../media/image97.emf"/><Relationship Id="rId5" Type="http://schemas.openxmlformats.org/officeDocument/2006/relationships/image" Target="../media/image91.emf"/><Relationship Id="rId15" Type="http://schemas.openxmlformats.org/officeDocument/2006/relationships/image" Target="../media/image101.emf"/><Relationship Id="rId23" Type="http://schemas.openxmlformats.org/officeDocument/2006/relationships/image" Target="../media/image109.emf"/><Relationship Id="rId10" Type="http://schemas.openxmlformats.org/officeDocument/2006/relationships/image" Target="../media/image96.emf"/><Relationship Id="rId19" Type="http://schemas.openxmlformats.org/officeDocument/2006/relationships/image" Target="../media/image105.emf"/><Relationship Id="rId4" Type="http://schemas.openxmlformats.org/officeDocument/2006/relationships/image" Target="../media/image90.emf"/><Relationship Id="rId9" Type="http://schemas.openxmlformats.org/officeDocument/2006/relationships/image" Target="../media/image95.emf"/><Relationship Id="rId14" Type="http://schemas.openxmlformats.org/officeDocument/2006/relationships/image" Target="../media/image100.emf"/><Relationship Id="rId22" Type="http://schemas.openxmlformats.org/officeDocument/2006/relationships/image" Target="../media/image108.emf"/></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4.emf"/><Relationship Id="rId7" Type="http://schemas.openxmlformats.org/officeDocument/2006/relationships/image" Target="../media/image113.png"/><Relationship Id="rId2" Type="http://schemas.openxmlformats.org/officeDocument/2006/relationships/notesSlide" Target="../notesSlides/notesSlide63.xml"/><Relationship Id="rId1" Type="http://schemas.openxmlformats.org/officeDocument/2006/relationships/slideLayout" Target="../slideLayouts/slideLayout17.xml"/><Relationship Id="rId6" Type="http://schemas.openxmlformats.org/officeDocument/2006/relationships/image" Target="../media/image13.png"/><Relationship Id="rId11" Type="http://schemas.openxmlformats.org/officeDocument/2006/relationships/image" Target="../media/image117.png"/><Relationship Id="rId5" Type="http://schemas.openxmlformats.org/officeDocument/2006/relationships/image" Target="../media/image16.emf"/><Relationship Id="rId10" Type="http://schemas.openxmlformats.org/officeDocument/2006/relationships/image" Target="../media/image116.emf"/><Relationship Id="rId4" Type="http://schemas.openxmlformats.org/officeDocument/2006/relationships/image" Target="../media/image15.emf"/><Relationship Id="rId9" Type="http://schemas.openxmlformats.org/officeDocument/2006/relationships/image" Target="../media/image11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6"/>
          </p:nvPr>
        </p:nvSpPr>
        <p:spPr/>
        <p:txBody>
          <a:bodyPr/>
          <a:lstStyle/>
          <a:p>
            <a:endParaRPr lang="hu-HU" dirty="0"/>
          </a:p>
        </p:txBody>
      </p:sp>
      <p:sp>
        <p:nvSpPr>
          <p:cNvPr id="4" name="Cím 3"/>
          <p:cNvSpPr>
            <a:spLocks noGrp="1"/>
          </p:cNvSpPr>
          <p:nvPr>
            <p:ph type="title"/>
          </p:nvPr>
        </p:nvSpPr>
        <p:spPr/>
        <p:txBody>
          <a:bodyPr>
            <a:normAutofit fontScale="90000"/>
          </a:bodyPr>
          <a:lstStyle/>
          <a:p>
            <a:r>
              <a:rPr lang="hu-HU" dirty="0"/>
              <a:t>Webalkalmazások fejlesztése a felhőben</a:t>
            </a:r>
          </a:p>
        </p:txBody>
      </p:sp>
    </p:spTree>
    <p:extLst>
      <p:ext uri="{BB962C8B-B14F-4D97-AF65-F5344CB8AC3E}">
        <p14:creationId xmlns:p14="http://schemas.microsoft.com/office/powerpoint/2010/main" val="172254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8"/>
          <p:cNvSpPr>
            <a:spLocks noGrp="1"/>
          </p:cNvSpPr>
          <p:nvPr>
            <p:ph type="body" sz="quarter" idx="10"/>
          </p:nvPr>
        </p:nvSpPr>
        <p:spPr>
          <a:xfrm>
            <a:off x="269239" y="1189177"/>
            <a:ext cx="11653523" cy="4040593"/>
          </a:xfrm>
        </p:spPr>
        <p:txBody>
          <a:bodyPr>
            <a:normAutofit lnSpcReduction="10000"/>
          </a:bodyPr>
          <a:lstStyle/>
          <a:p>
            <a:r>
              <a:rPr lang="hu-HU" dirty="0"/>
              <a:t>Éles alkalmazás tesztelése</a:t>
            </a:r>
          </a:p>
          <a:p>
            <a:pPr lvl="1"/>
            <a:r>
              <a:rPr lang="hu-HU" dirty="0"/>
              <a:t>A több különböző </a:t>
            </a:r>
            <a:r>
              <a:rPr lang="hu-HU" dirty="0" err="1"/>
              <a:t>slot</a:t>
            </a:r>
            <a:r>
              <a:rPr lang="hu-HU" dirty="0"/>
              <a:t> lehetőségét kihasználva A/B teszteket végezhetünk a valódi forgalom egy kis részével</a:t>
            </a:r>
          </a:p>
          <a:p>
            <a:r>
              <a:rPr lang="hu-HU" dirty="0" err="1"/>
              <a:t>Webjobok</a:t>
            </a:r>
            <a:endParaRPr lang="hu-HU" dirty="0"/>
          </a:p>
          <a:p>
            <a:pPr lvl="1"/>
            <a:r>
              <a:rPr lang="hu-HU" dirty="0"/>
              <a:t>Scriptek vagy alkalmazások futtatása az </a:t>
            </a:r>
            <a:r>
              <a:rPr lang="hu-HU" dirty="0" err="1"/>
              <a:t>app</a:t>
            </a:r>
            <a:r>
              <a:rPr lang="hu-HU" dirty="0"/>
              <a:t> </a:t>
            </a:r>
            <a:r>
              <a:rPr lang="hu-HU" dirty="0" err="1"/>
              <a:t>VM-jén</a:t>
            </a:r>
            <a:r>
              <a:rPr lang="hu-HU" dirty="0"/>
              <a:t>. Folyamatosan, ütemezetten, egy vagy több gépen, akár a többi </a:t>
            </a:r>
            <a:r>
              <a:rPr lang="hu-HU" dirty="0" err="1"/>
              <a:t>Azure</a:t>
            </a:r>
            <a:r>
              <a:rPr lang="hu-HU" dirty="0"/>
              <a:t> szolgáltatással integrálódva.</a:t>
            </a:r>
          </a:p>
          <a:p>
            <a:r>
              <a:rPr lang="hu-HU" dirty="0"/>
              <a:t>Integrálódás a már meglévő infrastruktúrába</a:t>
            </a:r>
          </a:p>
          <a:p>
            <a:pPr lvl="1"/>
            <a:r>
              <a:rPr lang="hu-HU" dirty="0"/>
              <a:t>A Web </a:t>
            </a:r>
            <a:r>
              <a:rPr lang="hu-HU" dirty="0" err="1"/>
              <a:t>App</a:t>
            </a:r>
            <a:r>
              <a:rPr lang="hu-HU" dirty="0"/>
              <a:t> és a Mobile </a:t>
            </a:r>
            <a:r>
              <a:rPr lang="hu-HU" dirty="0" err="1"/>
              <a:t>App</a:t>
            </a:r>
            <a:r>
              <a:rPr lang="hu-HU" dirty="0"/>
              <a:t> a helyi infrastruktúrához is kapcsolódhat a </a:t>
            </a:r>
            <a:r>
              <a:rPr lang="hu-HU" dirty="0" err="1"/>
              <a:t>Hybrid</a:t>
            </a:r>
            <a:r>
              <a:rPr lang="hu-HU" dirty="0"/>
              <a:t> </a:t>
            </a:r>
            <a:r>
              <a:rPr lang="hu-HU" dirty="0" err="1"/>
              <a:t>connections</a:t>
            </a:r>
            <a:r>
              <a:rPr lang="hu-HU" dirty="0"/>
              <a:t> szolgáltatás vagy </a:t>
            </a:r>
            <a:r>
              <a:rPr lang="hu-HU" dirty="0" err="1"/>
              <a:t>Azure</a:t>
            </a:r>
            <a:r>
              <a:rPr lang="hu-HU" dirty="0"/>
              <a:t> </a:t>
            </a:r>
            <a:r>
              <a:rPr lang="hu-HU" dirty="0" err="1"/>
              <a:t>Virtual</a:t>
            </a:r>
            <a:r>
              <a:rPr lang="hu-HU" dirty="0"/>
              <a:t> Network segítségével</a:t>
            </a:r>
          </a:p>
        </p:txBody>
      </p:sp>
      <p:sp>
        <p:nvSpPr>
          <p:cNvPr id="8" name="Cím 7"/>
          <p:cNvSpPr>
            <a:spLocks noGrp="1"/>
          </p:cNvSpPr>
          <p:nvPr>
            <p:ph type="title"/>
          </p:nvPr>
        </p:nvSpPr>
        <p:spPr/>
        <p:txBody>
          <a:bodyPr/>
          <a:lstStyle/>
          <a:p>
            <a:r>
              <a:rPr lang="hu-HU" dirty="0"/>
              <a:t>Fontosabb fogalmak</a:t>
            </a:r>
          </a:p>
        </p:txBody>
      </p:sp>
    </p:spTree>
    <p:extLst>
      <p:ext uri="{BB962C8B-B14F-4D97-AF65-F5344CB8AC3E}">
        <p14:creationId xmlns:p14="http://schemas.microsoft.com/office/powerpoint/2010/main" val="29108814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artalom helye 5"/>
          <p:cNvSpPr>
            <a:spLocks noGrp="1"/>
          </p:cNvSpPr>
          <p:nvPr>
            <p:ph sz="quarter" idx="10"/>
          </p:nvPr>
        </p:nvSpPr>
        <p:spPr>
          <a:xfrm>
            <a:off x="641342" y="1682728"/>
            <a:ext cx="3378864" cy="2400657"/>
          </a:xfrm>
        </p:spPr>
        <p:txBody>
          <a:bodyPr/>
          <a:lstStyle/>
          <a:p>
            <a:r>
              <a:rPr lang="hu-HU" dirty="0"/>
              <a:t>Elterjedt platformok használatának lehetősége</a:t>
            </a:r>
          </a:p>
        </p:txBody>
      </p:sp>
      <p:sp>
        <p:nvSpPr>
          <p:cNvPr id="5" name="Cím 4"/>
          <p:cNvSpPr>
            <a:spLocks noGrp="1"/>
          </p:cNvSpPr>
          <p:nvPr>
            <p:ph type="title"/>
          </p:nvPr>
        </p:nvSpPr>
        <p:spPr/>
        <p:txBody>
          <a:bodyPr/>
          <a:lstStyle/>
          <a:p>
            <a:r>
              <a:rPr lang="hu-HU" dirty="0" err="1"/>
              <a:t>Azure</a:t>
            </a:r>
            <a:r>
              <a:rPr lang="hu-HU" dirty="0"/>
              <a:t> Web </a:t>
            </a:r>
            <a:r>
              <a:rPr lang="hu-HU" dirty="0" err="1"/>
              <a:t>Apps</a:t>
            </a:r>
            <a:r>
              <a:rPr lang="hu-HU" dirty="0"/>
              <a:t>: Széleskörű eszköztámogatás</a:t>
            </a:r>
          </a:p>
        </p:txBody>
      </p:sp>
      <p:sp>
        <p:nvSpPr>
          <p:cNvPr id="7" name="Tartalom helye 6"/>
          <p:cNvSpPr>
            <a:spLocks noGrp="1"/>
          </p:cNvSpPr>
          <p:nvPr>
            <p:ph sz="quarter" idx="11"/>
          </p:nvPr>
        </p:nvSpPr>
        <p:spPr>
          <a:xfrm>
            <a:off x="4549674" y="1590395"/>
            <a:ext cx="3378864" cy="2954655"/>
          </a:xfrm>
        </p:spPr>
        <p:txBody>
          <a:bodyPr/>
          <a:lstStyle/>
          <a:p>
            <a:r>
              <a:rPr lang="hu-HU" sz="4000" dirty="0"/>
              <a:t>Integráció a leggyakrabban használt forráskód-kezelőkkel</a:t>
            </a:r>
          </a:p>
        </p:txBody>
      </p:sp>
      <p:sp>
        <p:nvSpPr>
          <p:cNvPr id="8" name="Tartalom helye 7"/>
          <p:cNvSpPr>
            <a:spLocks noGrp="1"/>
          </p:cNvSpPr>
          <p:nvPr>
            <p:ph sz="quarter" idx="12"/>
          </p:nvPr>
        </p:nvSpPr>
        <p:spPr>
          <a:xfrm>
            <a:off x="8379347" y="1590395"/>
            <a:ext cx="3378864" cy="1292662"/>
          </a:xfrm>
        </p:spPr>
        <p:txBody>
          <a:bodyPr/>
          <a:lstStyle/>
          <a:p>
            <a:r>
              <a:rPr lang="hu-HU" sz="4000" dirty="0"/>
              <a:t>Testreszabási lehetőségek</a:t>
            </a:r>
          </a:p>
        </p:txBody>
      </p:sp>
    </p:spTree>
    <p:extLst>
      <p:ext uri="{BB962C8B-B14F-4D97-AF65-F5344CB8AC3E}">
        <p14:creationId xmlns:p14="http://schemas.microsoft.com/office/powerpoint/2010/main" val="19621991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rtalom helye 4"/>
          <p:cNvSpPr>
            <a:spLocks noGrp="1"/>
          </p:cNvSpPr>
          <p:nvPr>
            <p:ph sz="quarter" idx="10"/>
          </p:nvPr>
        </p:nvSpPr>
        <p:spPr>
          <a:xfrm>
            <a:off x="266060" y="3196231"/>
            <a:ext cx="2835728" cy="2736735"/>
          </a:xfrm>
        </p:spPr>
        <p:txBody>
          <a:bodyPr/>
          <a:lstStyle/>
          <a:p>
            <a:r>
              <a:rPr lang="hu-HU" dirty="0"/>
              <a:t>.NET</a:t>
            </a:r>
          </a:p>
          <a:p>
            <a:endParaRPr lang="hu-HU" dirty="0"/>
          </a:p>
        </p:txBody>
      </p:sp>
      <p:sp>
        <p:nvSpPr>
          <p:cNvPr id="8" name="Cím 7"/>
          <p:cNvSpPr>
            <a:spLocks noGrp="1"/>
          </p:cNvSpPr>
          <p:nvPr>
            <p:ph type="title"/>
          </p:nvPr>
        </p:nvSpPr>
        <p:spPr/>
        <p:txBody>
          <a:bodyPr/>
          <a:lstStyle/>
          <a:p>
            <a:r>
              <a:rPr lang="hu-HU" dirty="0"/>
              <a:t>Nyelvi támogatás</a:t>
            </a:r>
          </a:p>
        </p:txBody>
      </p:sp>
      <p:sp>
        <p:nvSpPr>
          <p:cNvPr id="6" name="Tartalom helye 5"/>
          <p:cNvSpPr>
            <a:spLocks noGrp="1"/>
          </p:cNvSpPr>
          <p:nvPr>
            <p:ph sz="quarter" idx="11"/>
          </p:nvPr>
        </p:nvSpPr>
        <p:spPr>
          <a:xfrm>
            <a:off x="3231035" y="3196232"/>
            <a:ext cx="2735718" cy="2736734"/>
          </a:xfrm>
        </p:spPr>
        <p:txBody>
          <a:bodyPr/>
          <a:lstStyle/>
          <a:p>
            <a:r>
              <a:rPr lang="hu-HU" dirty="0" err="1"/>
              <a:t>NodeJS</a:t>
            </a:r>
            <a:endParaRPr lang="hu-HU" dirty="0"/>
          </a:p>
          <a:p>
            <a:endParaRPr lang="hu-HU" dirty="0"/>
          </a:p>
        </p:txBody>
      </p:sp>
      <p:sp>
        <p:nvSpPr>
          <p:cNvPr id="7" name="Tartalom helye 6"/>
          <p:cNvSpPr>
            <a:spLocks noGrp="1"/>
          </p:cNvSpPr>
          <p:nvPr>
            <p:ph sz="quarter" idx="12"/>
          </p:nvPr>
        </p:nvSpPr>
        <p:spPr>
          <a:xfrm>
            <a:off x="6096000" y="3196233"/>
            <a:ext cx="2964975" cy="2736733"/>
          </a:xfrm>
        </p:spPr>
        <p:txBody>
          <a:bodyPr/>
          <a:lstStyle/>
          <a:p>
            <a:r>
              <a:rPr lang="hu-HU" dirty="0"/>
              <a:t>PHP</a:t>
            </a:r>
          </a:p>
          <a:p>
            <a:endParaRPr lang="hu-HU" dirty="0"/>
          </a:p>
        </p:txBody>
      </p:sp>
      <p:sp>
        <p:nvSpPr>
          <p:cNvPr id="10" name="Tartalom helye 9"/>
          <p:cNvSpPr>
            <a:spLocks noGrp="1"/>
          </p:cNvSpPr>
          <p:nvPr>
            <p:ph sz="quarter" idx="13"/>
          </p:nvPr>
        </p:nvSpPr>
        <p:spPr>
          <a:xfrm>
            <a:off x="9160985" y="3196233"/>
            <a:ext cx="2735718" cy="2736733"/>
          </a:xfrm>
        </p:spPr>
        <p:txBody>
          <a:bodyPr/>
          <a:lstStyle/>
          <a:p>
            <a:r>
              <a:rPr lang="hu-HU" dirty="0"/>
              <a:t>Egyéb</a:t>
            </a:r>
          </a:p>
          <a:p>
            <a:endParaRPr lang="hu-HU" dirty="0"/>
          </a:p>
        </p:txBody>
      </p:sp>
      <p:sp>
        <p:nvSpPr>
          <p:cNvPr id="9" name="Szöveg helye 8"/>
          <p:cNvSpPr>
            <a:spLocks noGrp="1"/>
          </p:cNvSpPr>
          <p:nvPr>
            <p:ph type="body" sz="quarter" idx="14"/>
          </p:nvPr>
        </p:nvSpPr>
        <p:spPr>
          <a:xfrm>
            <a:off x="266700" y="1557338"/>
            <a:ext cx="11658600" cy="1270732"/>
          </a:xfrm>
        </p:spPr>
        <p:txBody>
          <a:bodyPr/>
          <a:lstStyle/>
          <a:p>
            <a:r>
              <a:rPr lang="hu-HU" dirty="0"/>
              <a:t>A különböző szolgáltatások egységesen elérhetőek minden népszerű platformon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03" y="3822841"/>
            <a:ext cx="2024567" cy="2024567"/>
          </a:xfrm>
          <a:prstGeom prst="rect">
            <a:avLst/>
          </a:prstGeom>
          <a:solidFill>
            <a:schemeClr val="bg1"/>
          </a:solid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035" y="3440779"/>
            <a:ext cx="2614019" cy="2614019"/>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6994" y="4150633"/>
            <a:ext cx="2582985" cy="136898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50010" y="3788234"/>
            <a:ext cx="2157665" cy="724797"/>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8631" y="4564598"/>
            <a:ext cx="1640422" cy="1313645"/>
          </a:xfrm>
          <a:prstGeom prst="rect">
            <a:avLst/>
          </a:prstGeom>
        </p:spPr>
      </p:pic>
    </p:spTree>
    <p:extLst>
      <p:ext uri="{BB962C8B-B14F-4D97-AF65-F5344CB8AC3E}">
        <p14:creationId xmlns:p14="http://schemas.microsoft.com/office/powerpoint/2010/main" val="1267765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8" name="Picture 37"/>
          <p:cNvPicPr>
            <a:picLocks noChangeAspect="1"/>
          </p:cNvPicPr>
          <p:nvPr/>
        </p:nvPicPr>
        <p:blipFill>
          <a:blip r:embed="rId5"/>
          <a:stretch>
            <a:fillRect/>
          </a:stretch>
        </p:blipFill>
        <p:spPr>
          <a:xfrm>
            <a:off x="8306794" y="298546"/>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a:solidFill>
                    <a:srgbClr val="FFFFFF"/>
                  </a:solidFill>
                  <a:cs typeface="Segoe UI" panose="020B0502040204020203" pitchFamily="34" charset="0"/>
                </a:rPr>
                <a:t>.NET</a:t>
              </a:r>
            </a:p>
            <a:p>
              <a:r>
                <a:rPr lang="en-US" sz="2800" dirty="0">
                  <a:solidFill>
                    <a:srgbClr val="FFFFFF"/>
                  </a:solidFill>
                  <a:cs typeface="Segoe UI" panose="020B0502040204020203" pitchFamily="34" charset="0"/>
                </a:rPr>
                <a:t>Python</a:t>
              </a:r>
            </a:p>
            <a:p>
              <a:endParaRPr lang="en-US" sz="2800" dirty="0">
                <a:solidFill>
                  <a:srgbClr val="FFFFFF"/>
                </a:solidFill>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hu-HU" sz="4000" dirty="0">
                  <a:solidFill>
                    <a:schemeClr val="bg1"/>
                  </a:solidFill>
                  <a:latin typeface="Segoe UI Light" panose="020B0502040204020203" pitchFamily="34" charset="0"/>
                  <a:cs typeface="Segoe UI Light" panose="020B0502040204020203" pitchFamily="34" charset="0"/>
                </a:rPr>
                <a:t>Platform-támogatás</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a:solidFill>
                    <a:srgbClr val="FFFFFF"/>
                  </a:solidFill>
                  <a:cs typeface="Segoe UI" panose="020B0502040204020203" pitchFamily="34" charset="0"/>
                </a:rPr>
                <a:t>Node.js</a:t>
              </a:r>
            </a:p>
            <a:p>
              <a:r>
                <a:rPr lang="en-US" sz="2800" dirty="0">
                  <a:solidFill>
                    <a:srgbClr val="FFFFFF"/>
                  </a:solidFill>
                  <a:cs typeface="Segoe UI" panose="020B0502040204020203" pitchFamily="34" charset="0"/>
                </a:rPr>
                <a:t>Java</a:t>
              </a:r>
            </a:p>
            <a:p>
              <a:endParaRPr lang="en-US" sz="2800" dirty="0">
                <a:solidFill>
                  <a:srgbClr val="FFFFFF"/>
                </a:solidFill>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PHP</a:t>
              </a:r>
            </a:p>
            <a:p>
              <a:endParaRPr lang="en-US" sz="2800" dirty="0">
                <a:solidFill>
                  <a:srgbClr val="FFFFFF"/>
                </a:solidFill>
                <a:cs typeface="Segoe UI" panose="020B0502040204020203" pitchFamily="34" charset="0"/>
              </a:endParaRPr>
            </a:p>
          </p:txBody>
        </p:sp>
      </p:grpSp>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7"/>
            <a:stretch>
              <a:fillRect/>
            </a:stretch>
          </p:blipFill>
          <p:spPr>
            <a:xfrm>
              <a:off x="7012021" y="-1253215"/>
              <a:ext cx="1237500" cy="1462500"/>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3" name="Picture 22"/>
            <p:cNvPicPr>
              <a:picLocks noChangeAspect="1"/>
            </p:cNvPicPr>
            <p:nvPr/>
          </p:nvPicPr>
          <p:blipFill>
            <a:blip r:embed="rId10"/>
            <a:stretch>
              <a:fillRect/>
            </a:stretch>
          </p:blipFill>
          <p:spPr>
            <a:xfrm>
              <a:off x="215340" y="3302216"/>
              <a:ext cx="2092500" cy="2340000"/>
            </a:xfrm>
            <a:prstGeom prst="rect">
              <a:avLst/>
            </a:prstGeom>
          </p:spPr>
        </p:pic>
        <p:pic>
          <p:nvPicPr>
            <p:cNvPr id="24" name="Picture 23"/>
            <p:cNvPicPr>
              <a:picLocks noChangeAspect="1"/>
            </p:cNvPicPr>
            <p:nvPr/>
          </p:nvPicPr>
          <p:blipFill>
            <a:blip r:embed="rId7"/>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1"/>
            <a:stretch>
              <a:fillRect/>
            </a:stretch>
          </p:blipFill>
          <p:spPr>
            <a:xfrm>
              <a:off x="2788810" y="4960912"/>
              <a:ext cx="447874" cy="1224190"/>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7"/>
            <a:stretch>
              <a:fillRect/>
            </a:stretch>
          </p:blipFill>
          <p:spPr>
            <a:xfrm>
              <a:off x="9787568" y="-79793"/>
              <a:ext cx="934789" cy="1104751"/>
            </a:xfrm>
            <a:prstGeom prst="rect">
              <a:avLst/>
            </a:prstGeom>
          </p:spPr>
        </p:pic>
        <p:pic>
          <p:nvPicPr>
            <p:cNvPr id="34" name="Picture 33"/>
            <p:cNvPicPr>
              <a:picLocks noChangeAspect="1"/>
            </p:cNvPicPr>
            <p:nvPr/>
          </p:nvPicPr>
          <p:blipFill>
            <a:blip r:embed="rId12"/>
            <a:stretch>
              <a:fillRect/>
            </a:stretch>
          </p:blipFill>
          <p:spPr>
            <a:xfrm>
              <a:off x="10328954" y="214760"/>
              <a:ext cx="147937" cy="295874"/>
            </a:xfrm>
            <a:prstGeom prst="rect">
              <a:avLst/>
            </a:prstGeom>
          </p:spPr>
        </p:pic>
      </p:grpSp>
      <p:grpSp>
        <p:nvGrpSpPr>
          <p:cNvPr id="5" name="Group 4"/>
          <p:cNvGrpSpPr/>
          <p:nvPr/>
        </p:nvGrpSpPr>
        <p:grpSpPr>
          <a:xfrm>
            <a:off x="4953778" y="713362"/>
            <a:ext cx="2966958" cy="4346616"/>
            <a:chOff x="4953778" y="713362"/>
            <a:chExt cx="2966958" cy="4346616"/>
          </a:xfrm>
        </p:grpSpPr>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13"/>
              <a:stretch>
                <a:fillRect/>
              </a:stretch>
            </p:blipFill>
            <p:spPr>
              <a:xfrm>
                <a:off x="768089" y="-1605208"/>
                <a:ext cx="3768750" cy="5613751"/>
              </a:xfrm>
              <a:prstGeom prst="rect">
                <a:avLst/>
              </a:prstGeom>
            </p:spPr>
          </p:pic>
          <p:pic>
            <p:nvPicPr>
              <p:cNvPr id="14" name="Picture 13"/>
              <p:cNvPicPr>
                <a:picLocks noChangeAspect="1"/>
              </p:cNvPicPr>
              <p:nvPr/>
            </p:nvPicPr>
            <p:blipFill>
              <a:blip r:embed="rId14"/>
              <a:stretch>
                <a:fillRect/>
              </a:stretch>
            </p:blipFill>
            <p:spPr>
              <a:xfrm>
                <a:off x="1755198" y="534480"/>
                <a:ext cx="1361250" cy="1800000"/>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grpSp>
      <p:sp>
        <p:nvSpPr>
          <p:cNvPr id="43" name="Szövegdoboz 71"/>
          <p:cNvSpPr txBox="1"/>
          <p:nvPr/>
        </p:nvSpPr>
        <p:spPr>
          <a:xfrm rot="2094613">
            <a:off x="-142005" y="5871169"/>
            <a:ext cx="235371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hu-HU" sz="2400" b="0" i="0" u="none" strike="noStrike" kern="0" cap="none" spc="0" normalizeH="0" baseline="0" noProof="0" dirty="0">
                <a:ln>
                  <a:noFill/>
                </a:ln>
                <a:solidFill>
                  <a:schemeClr val="bg1"/>
                </a:solidFill>
                <a:effectLst/>
                <a:uLnTx/>
                <a:uFillTx/>
              </a:rPr>
              <a:t>Felhasználók</a:t>
            </a:r>
          </a:p>
        </p:txBody>
      </p:sp>
      <p:sp>
        <p:nvSpPr>
          <p:cNvPr id="46" name="Szövegdoboz 72"/>
          <p:cNvSpPr txBox="1"/>
          <p:nvPr/>
        </p:nvSpPr>
        <p:spPr>
          <a:xfrm rot="1964781">
            <a:off x="8312599" y="1769743"/>
            <a:ext cx="235371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hu-HU" sz="2400" b="0" i="0" u="none" strike="noStrike" kern="0" cap="none" spc="0" normalizeH="0" baseline="0" noProof="0" dirty="0">
                <a:ln>
                  <a:noFill/>
                </a:ln>
                <a:solidFill>
                  <a:schemeClr val="bg1"/>
                </a:solidFill>
                <a:effectLst/>
                <a:uLnTx/>
                <a:uFillTx/>
              </a:rPr>
              <a:t>Fejlesztők</a:t>
            </a:r>
          </a:p>
        </p:txBody>
      </p:sp>
    </p:spTree>
    <p:extLst>
      <p:ext uri="{BB962C8B-B14F-4D97-AF65-F5344CB8AC3E}">
        <p14:creationId xmlns:p14="http://schemas.microsoft.com/office/powerpoint/2010/main" val="248260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50"/>
                                        <p:tgtEl>
                                          <p:spTgt spid="30"/>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250"/>
                                        <p:tgtEl>
                                          <p:spTgt spid="36"/>
                                        </p:tgtEl>
                                      </p:cBhvr>
                                    </p:animEffect>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0" indent="0">
              <a:buNone/>
            </a:pPr>
            <a:r>
              <a:rPr lang="hu-HU" sz="3600" dirty="0"/>
              <a:t>Új verzió telepítés a forráskód feltöltése/módosítása után automatikusan.</a:t>
            </a:r>
          </a:p>
          <a:p>
            <a:pPr marL="0" indent="0">
              <a:buNone/>
            </a:pPr>
            <a:r>
              <a:rPr lang="hu-HU" sz="3600" dirty="0"/>
              <a:t>Forrásként megadhatóak a népszerű </a:t>
            </a:r>
            <a:r>
              <a:rPr lang="hu-HU" sz="3600" dirty="0" err="1"/>
              <a:t>forráskódkezelők</a:t>
            </a:r>
            <a:r>
              <a:rPr lang="hu-HU" sz="3600" dirty="0"/>
              <a:t>/fájlmegosztók:</a:t>
            </a:r>
          </a:p>
          <a:p>
            <a:r>
              <a:rPr lang="hu-HU" sz="3200" dirty="0"/>
              <a:t>VSTS</a:t>
            </a:r>
          </a:p>
          <a:p>
            <a:r>
              <a:rPr lang="hu-HU" sz="3200" dirty="0" err="1"/>
              <a:t>OneDrive</a:t>
            </a:r>
            <a:endParaRPr lang="hu-HU" sz="3200" dirty="0"/>
          </a:p>
          <a:p>
            <a:r>
              <a:rPr lang="hu-HU" sz="3200" dirty="0" err="1"/>
              <a:t>Dropbox</a:t>
            </a:r>
            <a:endParaRPr lang="hu-HU" sz="3200" dirty="0"/>
          </a:p>
          <a:p>
            <a:r>
              <a:rPr lang="hu-HU" sz="3200" dirty="0" err="1"/>
              <a:t>BitBucket</a:t>
            </a:r>
            <a:endParaRPr lang="hu-HU" sz="3200" dirty="0"/>
          </a:p>
          <a:p>
            <a:r>
              <a:rPr lang="hu-HU" sz="3200" dirty="0"/>
              <a:t>egyebek</a:t>
            </a:r>
          </a:p>
        </p:txBody>
      </p:sp>
      <p:sp>
        <p:nvSpPr>
          <p:cNvPr id="8" name="Cím 7"/>
          <p:cNvSpPr>
            <a:spLocks noGrp="1"/>
          </p:cNvSpPr>
          <p:nvPr>
            <p:ph type="title"/>
          </p:nvPr>
        </p:nvSpPr>
        <p:spPr/>
        <p:txBody>
          <a:bodyPr/>
          <a:lstStyle/>
          <a:p>
            <a:r>
              <a:rPr lang="hu-HU" dirty="0" err="1"/>
              <a:t>Continuous</a:t>
            </a:r>
            <a:r>
              <a:rPr lang="hu-HU" dirty="0"/>
              <a:t> </a:t>
            </a:r>
            <a:r>
              <a:rPr lang="hu-HU" dirty="0" err="1"/>
              <a:t>deployment</a:t>
            </a:r>
            <a:endParaRPr lang="hu-HU" dirty="0"/>
          </a:p>
        </p:txBody>
      </p:sp>
      <p:sp>
        <p:nvSpPr>
          <p:cNvPr id="4" name="Text Placeholder 3"/>
          <p:cNvSpPr>
            <a:spLocks noGrp="1"/>
          </p:cNvSpPr>
          <p:nvPr>
            <p:ph type="body" sz="quarter" idx="11"/>
          </p:nvPr>
        </p:nvSpPr>
        <p:spPr/>
        <p:txBody>
          <a:bodyPr/>
          <a:lstStyle/>
          <a:p>
            <a:endParaRPr lang="hu-HU"/>
          </a:p>
        </p:txBody>
      </p:sp>
      <p:pic>
        <p:nvPicPr>
          <p:cNvPr id="2" name="Picture 1"/>
          <p:cNvPicPr>
            <a:picLocks noChangeAspect="1"/>
          </p:cNvPicPr>
          <p:nvPr/>
        </p:nvPicPr>
        <p:blipFill>
          <a:blip r:embed="rId3"/>
          <a:stretch>
            <a:fillRect/>
          </a:stretch>
        </p:blipFill>
        <p:spPr>
          <a:xfrm>
            <a:off x="342275" y="1376420"/>
            <a:ext cx="2624581" cy="5190512"/>
          </a:xfrm>
          <a:prstGeom prst="rect">
            <a:avLst/>
          </a:prstGeom>
        </p:spPr>
      </p:pic>
    </p:spTree>
    <p:extLst>
      <p:ext uri="{BB962C8B-B14F-4D97-AF65-F5344CB8AC3E}">
        <p14:creationId xmlns:p14="http://schemas.microsoft.com/office/powerpoint/2010/main" val="22012341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hu-HU" sz="3000" dirty="0"/>
              <a:t>Ugyanannak az alkalmazásnak több példánya fut</a:t>
            </a:r>
          </a:p>
          <a:p>
            <a:r>
              <a:rPr lang="hu-HU" sz="3000" dirty="0"/>
              <a:t>Pl.: Teszt verzió és éles verzió</a:t>
            </a:r>
          </a:p>
          <a:p>
            <a:r>
              <a:rPr lang="hu-HU" sz="3000" dirty="0"/>
              <a:t>Unit tesztekkel nem tudok minden hibát kideríteni (integrációs hibák)</a:t>
            </a:r>
          </a:p>
          <a:p>
            <a:pPr lvl="1"/>
            <a:r>
              <a:rPr lang="hu-HU" sz="2100" dirty="0"/>
              <a:t>Van egy tesztkörnyezetem felhőben, amely az élessel megegyezik (</a:t>
            </a:r>
            <a:r>
              <a:rPr lang="hu-HU" sz="2100" dirty="0" err="1"/>
              <a:t>staging</a:t>
            </a:r>
            <a:r>
              <a:rPr lang="hu-HU" sz="2100" dirty="0"/>
              <a:t>)</a:t>
            </a:r>
          </a:p>
          <a:p>
            <a:pPr lvl="1"/>
            <a:r>
              <a:rPr lang="hu-HU" sz="2100" dirty="0"/>
              <a:t>Ide telepítek, aztán ha minden rendben, innen telepítek tovább (</a:t>
            </a:r>
            <a:r>
              <a:rPr lang="hu-HU" sz="2100" dirty="0" err="1"/>
              <a:t>swap</a:t>
            </a:r>
            <a:r>
              <a:rPr lang="hu-HU" sz="2100" dirty="0"/>
              <a:t>)</a:t>
            </a:r>
          </a:p>
          <a:p>
            <a:r>
              <a:rPr lang="hu-HU" sz="3000" dirty="0"/>
              <a:t>Pl.: A/B tesztelés</a:t>
            </a:r>
          </a:p>
          <a:p>
            <a:pPr lvl="1"/>
            <a:r>
              <a:rPr lang="hu-HU" sz="2100" dirty="0"/>
              <a:t>Az új funkciókat nem rögtön az éles </a:t>
            </a:r>
            <a:r>
              <a:rPr lang="hu-HU" sz="2100" dirty="0" err="1"/>
              <a:t>slotba</a:t>
            </a:r>
            <a:r>
              <a:rPr lang="hu-HU" sz="2100" dirty="0"/>
              <a:t> teszem, van egy „béta” </a:t>
            </a:r>
            <a:r>
              <a:rPr lang="hu-HU" sz="2100" dirty="0" err="1"/>
              <a:t>slotom</a:t>
            </a:r>
            <a:r>
              <a:rPr lang="hu-HU" sz="2100" dirty="0"/>
              <a:t>, amelyhez csak meghívás útján lehet hozzáférni</a:t>
            </a:r>
          </a:p>
        </p:txBody>
      </p:sp>
      <p:sp>
        <p:nvSpPr>
          <p:cNvPr id="2" name="Title 1"/>
          <p:cNvSpPr>
            <a:spLocks noGrp="1"/>
          </p:cNvSpPr>
          <p:nvPr>
            <p:ph type="title"/>
          </p:nvPr>
        </p:nvSpPr>
        <p:spPr/>
        <p:txBody>
          <a:bodyPr/>
          <a:lstStyle/>
          <a:p>
            <a:r>
              <a:rPr lang="hu-HU" dirty="0"/>
              <a:t>Telepítési </a:t>
            </a:r>
            <a:r>
              <a:rPr lang="hu-HU" dirty="0" err="1"/>
              <a:t>slotok</a:t>
            </a:r>
            <a:endParaRPr lang="hu-HU" dirty="0"/>
          </a:p>
        </p:txBody>
      </p:sp>
      <p:graphicFrame>
        <p:nvGraphicFramePr>
          <p:cNvPr id="5" name="Object 4"/>
          <p:cNvGraphicFramePr>
            <a:graphicFrameLocks noChangeAspect="1"/>
          </p:cNvGraphicFramePr>
          <p:nvPr>
            <p:extLst>
              <p:ext uri="{D42A27DB-BD31-4B8C-83A1-F6EECF244321}">
                <p14:modId xmlns:p14="http://schemas.microsoft.com/office/powerpoint/2010/main" val="4144604700"/>
              </p:ext>
            </p:extLst>
          </p:nvPr>
        </p:nvGraphicFramePr>
        <p:xfrm>
          <a:off x="539197" y="1794922"/>
          <a:ext cx="2648707" cy="4198482"/>
        </p:xfrm>
        <a:graphic>
          <a:graphicData uri="http://schemas.openxmlformats.org/presentationml/2006/ole">
            <mc:AlternateContent xmlns:mc="http://schemas.openxmlformats.org/markup-compatibility/2006">
              <mc:Choice xmlns:v="urn:schemas-microsoft-com:vml" Requires="v">
                <p:oleObj spid="_x0000_s1159" name="Bitmap Image" r:id="rId4" imgW="1790640" imgH="2838600" progId="Paint.Picture">
                  <p:embed/>
                </p:oleObj>
              </mc:Choice>
              <mc:Fallback>
                <p:oleObj name="Bitmap Image" r:id="rId4" imgW="1790640" imgH="2838600" progId="Paint.Picture">
                  <p:embed/>
                  <p:pic>
                    <p:nvPicPr>
                      <p:cNvPr id="0" name=""/>
                      <p:cNvPicPr/>
                      <p:nvPr/>
                    </p:nvPicPr>
                    <p:blipFill>
                      <a:blip r:embed="rId5"/>
                      <a:stretch>
                        <a:fillRect/>
                      </a:stretch>
                    </p:blipFill>
                    <p:spPr>
                      <a:xfrm>
                        <a:off x="539197" y="1794922"/>
                        <a:ext cx="2648707" cy="4198482"/>
                      </a:xfrm>
                      <a:prstGeom prst="rect">
                        <a:avLst/>
                      </a:prstGeom>
                    </p:spPr>
                  </p:pic>
                </p:oleObj>
              </mc:Fallback>
            </mc:AlternateContent>
          </a:graphicData>
        </a:graphic>
      </p:graphicFrame>
    </p:spTree>
    <p:extLst>
      <p:ext uri="{BB962C8B-B14F-4D97-AF65-F5344CB8AC3E}">
        <p14:creationId xmlns:p14="http://schemas.microsoft.com/office/powerpoint/2010/main" val="151430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Fejlesztési folyamat – </a:t>
            </a:r>
            <a:r>
              <a:rPr lang="hu-HU" dirty="0" err="1"/>
              <a:t>continous</a:t>
            </a:r>
            <a:r>
              <a:rPr lang="hu-HU" dirty="0"/>
              <a:t> </a:t>
            </a:r>
            <a:r>
              <a:rPr lang="hu-HU" dirty="0" err="1"/>
              <a:t>deployment</a:t>
            </a:r>
            <a:endParaRPr lang="hu-HU" dirty="0"/>
          </a:p>
        </p:txBody>
      </p:sp>
      <p:sp>
        <p:nvSpPr>
          <p:cNvPr id="3" name="Text Placeholder 2"/>
          <p:cNvSpPr>
            <a:spLocks noGrp="1"/>
          </p:cNvSpPr>
          <p:nvPr>
            <p:ph type="body" sz="quarter" idx="10"/>
          </p:nvPr>
        </p:nvSpPr>
        <p:spPr>
          <a:xfrm>
            <a:off x="269239" y="1189177"/>
            <a:ext cx="11653523" cy="4529445"/>
          </a:xfrm>
        </p:spPr>
        <p:txBody>
          <a:bodyPr>
            <a:normAutofit fontScale="92500" lnSpcReduction="20000"/>
          </a:bodyPr>
          <a:lstStyle/>
          <a:p>
            <a:r>
              <a:rPr lang="hu-HU" dirty="0"/>
              <a:t>Kódolok…</a:t>
            </a:r>
          </a:p>
          <a:p>
            <a:r>
              <a:rPr lang="hu-HU" dirty="0"/>
              <a:t>… a kódomat feltöltöm verziókezelőbe…</a:t>
            </a:r>
          </a:p>
          <a:p>
            <a:r>
              <a:rPr lang="hu-HU" dirty="0"/>
              <a:t>… a verziókezelőből az </a:t>
            </a:r>
            <a:r>
              <a:rPr lang="hu-HU" dirty="0" err="1"/>
              <a:t>Azure</a:t>
            </a:r>
            <a:r>
              <a:rPr lang="hu-HU" dirty="0"/>
              <a:t> automatikusan behúzza a kódot…</a:t>
            </a:r>
          </a:p>
          <a:p>
            <a:r>
              <a:rPr lang="hu-HU" dirty="0"/>
              <a:t>…telepíti a </a:t>
            </a:r>
            <a:r>
              <a:rPr lang="hu-HU" dirty="0" err="1"/>
              <a:t>webalkalmazást</a:t>
            </a:r>
            <a:r>
              <a:rPr lang="hu-HU" dirty="0"/>
              <a:t> egy ideiglenes környezetbe (</a:t>
            </a:r>
            <a:r>
              <a:rPr lang="hu-HU" dirty="0" err="1"/>
              <a:t>staging</a:t>
            </a:r>
            <a:r>
              <a:rPr lang="hu-HU" dirty="0"/>
              <a:t>)…</a:t>
            </a:r>
          </a:p>
          <a:p>
            <a:r>
              <a:rPr lang="hu-HU" dirty="0"/>
              <a:t>… ha </a:t>
            </a:r>
            <a:r>
              <a:rPr lang="hu-HU" dirty="0" err="1"/>
              <a:t>staging</a:t>
            </a:r>
            <a:r>
              <a:rPr lang="hu-HU" dirty="0"/>
              <a:t> környezetben minden rendben van, akkor kicserélem az éles (</a:t>
            </a:r>
            <a:r>
              <a:rPr lang="hu-HU" dirty="0" err="1"/>
              <a:t>production</a:t>
            </a:r>
            <a:r>
              <a:rPr lang="hu-HU" dirty="0"/>
              <a:t>) és a </a:t>
            </a:r>
            <a:r>
              <a:rPr lang="hu-HU" dirty="0" err="1"/>
              <a:t>staging</a:t>
            </a:r>
            <a:r>
              <a:rPr lang="hu-HU" dirty="0"/>
              <a:t> környezetet (kézzel, vagy akár </a:t>
            </a:r>
            <a:r>
              <a:rPr lang="hu-HU" dirty="0" err="1"/>
              <a:t>auto</a:t>
            </a:r>
            <a:r>
              <a:rPr lang="hu-HU" dirty="0"/>
              <a:t> </a:t>
            </a:r>
            <a:r>
              <a:rPr lang="hu-HU" dirty="0" err="1"/>
              <a:t>swap</a:t>
            </a:r>
            <a:r>
              <a:rPr lang="hu-HU" dirty="0"/>
              <a:t> megoldással automatikusan)</a:t>
            </a:r>
          </a:p>
        </p:txBody>
      </p:sp>
    </p:spTree>
    <p:extLst>
      <p:ext uri="{BB962C8B-B14F-4D97-AF65-F5344CB8AC3E}">
        <p14:creationId xmlns:p14="http://schemas.microsoft.com/office/powerpoint/2010/main" val="3447870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stretch>
            <a:fillRect/>
          </a:stretch>
        </p:blipFill>
        <p:spPr>
          <a:xfrm>
            <a:off x="1971711" y="672071"/>
            <a:ext cx="9420190" cy="6090299"/>
          </a:xfrm>
          <a:prstGeom prst="rect">
            <a:avLst/>
          </a:prstGeom>
        </p:spPr>
      </p:pic>
      <p:pic>
        <p:nvPicPr>
          <p:cNvPr id="26" name="Picture 25"/>
          <p:cNvPicPr>
            <a:picLocks noChangeAspect="1"/>
          </p:cNvPicPr>
          <p:nvPr/>
        </p:nvPicPr>
        <p:blipFill>
          <a:blip r:embed="rId4"/>
          <a:stretch>
            <a:fillRect/>
          </a:stretch>
        </p:blipFill>
        <p:spPr>
          <a:xfrm>
            <a:off x="2845363" y="4756882"/>
            <a:ext cx="2172796" cy="1400076"/>
          </a:xfrm>
          <a:prstGeom prst="rect">
            <a:avLst/>
          </a:prstGeom>
        </p:spPr>
      </p:pic>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8" name="Picture 37"/>
          <p:cNvPicPr>
            <a:picLocks noChangeAspect="1"/>
          </p:cNvPicPr>
          <p:nvPr/>
        </p:nvPicPr>
        <p:blipFill>
          <a:blip r:embed="rId6"/>
          <a:stretch>
            <a:fillRect/>
          </a:stretch>
        </p:blipFill>
        <p:spPr>
          <a:xfrm>
            <a:off x="8314314" y="267557"/>
            <a:ext cx="3327550" cy="2147980"/>
          </a:xfrm>
          <a:prstGeom prst="rect">
            <a:avLst/>
          </a:prstGeom>
        </p:spPr>
      </p:pic>
      <p:pic>
        <p:nvPicPr>
          <p:cNvPr id="18" name="Picture 17"/>
          <p:cNvPicPr>
            <a:picLocks noChangeAspect="1"/>
          </p:cNvPicPr>
          <p:nvPr/>
        </p:nvPicPr>
        <p:blipFill>
          <a:blip r:embed="rId7"/>
          <a:stretch>
            <a:fillRect/>
          </a:stretch>
        </p:blipFill>
        <p:spPr>
          <a:xfrm>
            <a:off x="3412002" y="1562735"/>
            <a:ext cx="6671087" cy="4310549"/>
          </a:xfrm>
          <a:prstGeom prst="rect">
            <a:avLst/>
          </a:prstGeom>
        </p:spPr>
      </p:pic>
      <p:pic>
        <p:nvPicPr>
          <p:cNvPr id="37" name="Picture 36"/>
          <p:cNvPicPr>
            <a:picLocks noChangeAspect="1"/>
          </p:cNvPicPr>
          <p:nvPr/>
        </p:nvPicPr>
        <p:blipFill>
          <a:blip r:embed="rId8"/>
          <a:stretch>
            <a:fillRect/>
          </a:stretch>
        </p:blipFill>
        <p:spPr>
          <a:xfrm>
            <a:off x="5276712" y="-373535"/>
            <a:ext cx="7264070" cy="470629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a:solidFill>
                  <a:srgbClr val="FFFFFF"/>
                </a:solidFill>
                <a:latin typeface="Segoe UI Light" panose="020B0502040204020203" pitchFamily="34" charset="0"/>
                <a:cs typeface="Segoe UI Light" panose="020B0502040204020203" pitchFamily="34" charset="0"/>
              </a:rPr>
              <a:t>Staging</a:t>
            </a:r>
          </a:p>
        </p:txBody>
      </p:sp>
      <p:pic>
        <p:nvPicPr>
          <p:cNvPr id="40" name="Picture 39"/>
          <p:cNvPicPr>
            <a:picLocks noChangeAspect="1"/>
          </p:cNvPicPr>
          <p:nvPr/>
        </p:nvPicPr>
        <p:blipFill>
          <a:blip r:embed="rId14"/>
          <a:stretch>
            <a:fillRect/>
          </a:stretch>
        </p:blipFill>
        <p:spPr>
          <a:xfrm>
            <a:off x="8087219" y="1636202"/>
            <a:ext cx="1507500" cy="978750"/>
          </a:xfrm>
          <a:prstGeom prst="rect">
            <a:avLst/>
          </a:prstGeom>
        </p:spPr>
      </p:pic>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2"/>
            <a:stretch>
              <a:fillRect/>
            </a:stretch>
          </p:blipFill>
          <p:spPr>
            <a:xfrm>
              <a:off x="9827324" y="-40038"/>
              <a:ext cx="934789" cy="1104751"/>
            </a:xfrm>
            <a:prstGeom prst="rect">
              <a:avLst/>
            </a:prstGeom>
          </p:spPr>
        </p:pic>
        <p:pic>
          <p:nvPicPr>
            <p:cNvPr id="41" name="Picture 40"/>
            <p:cNvPicPr>
              <a:picLocks noChangeAspect="1"/>
            </p:cNvPicPr>
            <p:nvPr/>
          </p:nvPicPr>
          <p:blipFill>
            <a:blip r:embed="rId17"/>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pic>
        <p:nvPicPr>
          <p:cNvPr id="42" name="Picture 41"/>
          <p:cNvPicPr>
            <a:picLocks noChangeAspect="1"/>
          </p:cNvPicPr>
          <p:nvPr/>
        </p:nvPicPr>
        <p:blipFill>
          <a:blip r:embed="rId18"/>
          <a:stretch>
            <a:fillRect/>
          </a:stretch>
        </p:blipFill>
        <p:spPr>
          <a:xfrm>
            <a:off x="8326480" y="267557"/>
            <a:ext cx="3327976" cy="2148255"/>
          </a:xfrm>
          <a:prstGeom prst="rect">
            <a:avLst/>
          </a:prstGeom>
        </p:spPr>
      </p:pic>
      <p:pic>
        <p:nvPicPr>
          <p:cNvPr id="34" name="Picture 33"/>
          <p:cNvPicPr>
            <a:picLocks noChangeAspect="1"/>
          </p:cNvPicPr>
          <p:nvPr/>
        </p:nvPicPr>
        <p:blipFill>
          <a:blip r:embed="rId19"/>
          <a:stretch>
            <a:fillRect/>
          </a:stretch>
        </p:blipFill>
        <p:spPr>
          <a:xfrm>
            <a:off x="6578741" y="1703709"/>
            <a:ext cx="2761520" cy="4105186"/>
          </a:xfrm>
          <a:prstGeom prst="rect">
            <a:avLst/>
          </a:prstGeom>
        </p:spPr>
      </p:pic>
      <p:grpSp>
        <p:nvGrpSpPr>
          <p:cNvPr id="43" name="Group 42"/>
          <p:cNvGrpSpPr/>
          <p:nvPr/>
        </p:nvGrpSpPr>
        <p:grpSpPr>
          <a:xfrm>
            <a:off x="6585323" y="1696450"/>
            <a:ext cx="2771287" cy="4119704"/>
            <a:chOff x="6722970" y="1674257"/>
            <a:chExt cx="2780259" cy="4133042"/>
          </a:xfrm>
        </p:grpSpPr>
        <p:pic>
          <p:nvPicPr>
            <p:cNvPr id="47" name="Picture 46"/>
            <p:cNvPicPr>
              <a:picLocks noChangeAspect="1"/>
            </p:cNvPicPr>
            <p:nvPr/>
          </p:nvPicPr>
          <p:blipFill>
            <a:blip r:embed="rId20"/>
            <a:stretch>
              <a:fillRect/>
            </a:stretch>
          </p:blipFill>
          <p:spPr>
            <a:xfrm>
              <a:off x="6722970" y="1674257"/>
              <a:ext cx="2780259" cy="4133042"/>
            </a:xfrm>
            <a:prstGeom prst="rect">
              <a:avLst/>
            </a:prstGeom>
          </p:spPr>
        </p:pic>
        <p:pic>
          <p:nvPicPr>
            <p:cNvPr id="48" name="Picture 47"/>
            <p:cNvPicPr>
              <a:picLocks noChangeAspect="1"/>
            </p:cNvPicPr>
            <p:nvPr/>
          </p:nvPicPr>
          <p:blipFill>
            <a:blip r:embed="rId21"/>
            <a:stretch>
              <a:fillRect/>
            </a:stretch>
          </p:blipFill>
          <p:spPr>
            <a:xfrm>
              <a:off x="7470523" y="3260826"/>
              <a:ext cx="979669" cy="1295431"/>
            </a:xfrm>
            <a:prstGeom prst="rect">
              <a:avLst/>
            </a:prstGeom>
          </p:spPr>
        </p:pic>
      </p:grpSp>
      <p:grpSp>
        <p:nvGrpSpPr>
          <p:cNvPr id="55" name="Group 54"/>
          <p:cNvGrpSpPr/>
          <p:nvPr/>
        </p:nvGrpSpPr>
        <p:grpSpPr>
          <a:xfrm>
            <a:off x="7825002" y="678670"/>
            <a:ext cx="2771287" cy="4119704"/>
            <a:chOff x="6772558" y="1785830"/>
            <a:chExt cx="2780259" cy="4133042"/>
          </a:xfrm>
        </p:grpSpPr>
        <p:pic>
          <p:nvPicPr>
            <p:cNvPr id="59" name="Picture 58"/>
            <p:cNvPicPr>
              <a:picLocks noChangeAspect="1"/>
            </p:cNvPicPr>
            <p:nvPr/>
          </p:nvPicPr>
          <p:blipFill>
            <a:blip r:embed="rId20"/>
            <a:stretch>
              <a:fillRect/>
            </a:stretch>
          </p:blipFill>
          <p:spPr>
            <a:xfrm>
              <a:off x="6772558" y="1785830"/>
              <a:ext cx="2780259" cy="4133042"/>
            </a:xfrm>
            <a:prstGeom prst="rect">
              <a:avLst/>
            </a:prstGeom>
          </p:spPr>
        </p:pic>
        <p:pic>
          <p:nvPicPr>
            <p:cNvPr id="60" name="Picture 59"/>
            <p:cNvPicPr>
              <a:picLocks noChangeAspect="1"/>
            </p:cNvPicPr>
            <p:nvPr/>
          </p:nvPicPr>
          <p:blipFill>
            <a:blip r:embed="rId21"/>
            <a:stretch>
              <a:fillRect/>
            </a:stretch>
          </p:blipFill>
          <p:spPr>
            <a:xfrm>
              <a:off x="7521854" y="3365444"/>
              <a:ext cx="979669" cy="1295431"/>
            </a:xfrm>
            <a:prstGeom prst="rect">
              <a:avLst/>
            </a:prstGeom>
          </p:spPr>
        </p:pic>
      </p:grpSp>
      <p:grpSp>
        <p:nvGrpSpPr>
          <p:cNvPr id="44" name="Group 43"/>
          <p:cNvGrpSpPr/>
          <p:nvPr/>
        </p:nvGrpSpPr>
        <p:grpSpPr>
          <a:xfrm>
            <a:off x="4971099" y="490524"/>
            <a:ext cx="2775838" cy="4134755"/>
            <a:chOff x="3719625" y="-351356"/>
            <a:chExt cx="2775838" cy="4134755"/>
          </a:xfrm>
        </p:grpSpPr>
        <p:pic>
          <p:nvPicPr>
            <p:cNvPr id="45" name="Picture 44"/>
            <p:cNvPicPr>
              <a:picLocks noChangeAspect="1"/>
            </p:cNvPicPr>
            <p:nvPr/>
          </p:nvPicPr>
          <p:blipFill>
            <a:blip r:embed="rId22"/>
            <a:stretch>
              <a:fillRect/>
            </a:stretch>
          </p:blipFill>
          <p:spPr>
            <a:xfrm>
              <a:off x="3719625" y="-351356"/>
              <a:ext cx="2775838" cy="4134755"/>
            </a:xfrm>
            <a:prstGeom prst="rect">
              <a:avLst/>
            </a:prstGeom>
          </p:spPr>
        </p:pic>
        <p:pic>
          <p:nvPicPr>
            <p:cNvPr id="46" name="Picture 45"/>
            <p:cNvPicPr>
              <a:picLocks noChangeAspect="1"/>
            </p:cNvPicPr>
            <p:nvPr/>
          </p:nvPicPr>
          <p:blipFill>
            <a:blip r:embed="rId21"/>
            <a:stretch>
              <a:fillRect/>
            </a:stretch>
          </p:blipFill>
          <p:spPr>
            <a:xfrm>
              <a:off x="4484016" y="1290841"/>
              <a:ext cx="979669" cy="1295431"/>
            </a:xfrm>
            <a:prstGeom prst="rect">
              <a:avLst/>
            </a:prstGeom>
          </p:spPr>
        </p:pic>
      </p:grpSp>
      <p:grpSp>
        <p:nvGrpSpPr>
          <p:cNvPr id="52" name="Group 51"/>
          <p:cNvGrpSpPr/>
          <p:nvPr/>
        </p:nvGrpSpPr>
        <p:grpSpPr>
          <a:xfrm>
            <a:off x="3761580" y="-2279173"/>
            <a:ext cx="2771287" cy="4119704"/>
            <a:chOff x="6772558" y="1794152"/>
            <a:chExt cx="2780259" cy="4133042"/>
          </a:xfrm>
        </p:grpSpPr>
        <p:pic>
          <p:nvPicPr>
            <p:cNvPr id="53" name="Picture 52"/>
            <p:cNvPicPr>
              <a:picLocks noChangeAspect="1"/>
            </p:cNvPicPr>
            <p:nvPr/>
          </p:nvPicPr>
          <p:blipFill>
            <a:blip r:embed="rId20"/>
            <a:stretch>
              <a:fillRect/>
            </a:stretch>
          </p:blipFill>
          <p:spPr>
            <a:xfrm>
              <a:off x="6772558" y="1794152"/>
              <a:ext cx="2780259" cy="4133042"/>
            </a:xfrm>
            <a:prstGeom prst="rect">
              <a:avLst/>
            </a:prstGeom>
          </p:spPr>
        </p:pic>
        <p:pic>
          <p:nvPicPr>
            <p:cNvPr id="54" name="Picture 53"/>
            <p:cNvPicPr>
              <a:picLocks noChangeAspect="1"/>
            </p:cNvPicPr>
            <p:nvPr/>
          </p:nvPicPr>
          <p:blipFill>
            <a:blip r:embed="rId21"/>
            <a:stretch>
              <a:fillRect/>
            </a:stretch>
          </p:blipFill>
          <p:spPr>
            <a:xfrm>
              <a:off x="7521854" y="3365444"/>
              <a:ext cx="979669" cy="1295431"/>
            </a:xfrm>
            <a:prstGeom prst="rect">
              <a:avLst/>
            </a:prstGeom>
          </p:spPr>
        </p:pic>
      </p:grpSp>
      <p:pic>
        <p:nvPicPr>
          <p:cNvPr id="51" name="Picture 50"/>
          <p:cNvPicPr>
            <a:picLocks noChangeAspect="1"/>
          </p:cNvPicPr>
          <p:nvPr/>
        </p:nvPicPr>
        <p:blipFill>
          <a:blip r:embed="rId23"/>
          <a:stretch>
            <a:fillRect/>
          </a:stretch>
        </p:blipFill>
        <p:spPr>
          <a:xfrm>
            <a:off x="3805413" y="473057"/>
            <a:ext cx="900012" cy="707152"/>
          </a:xfrm>
          <a:prstGeom prst="rect">
            <a:avLst/>
          </a:prstGeom>
        </p:spPr>
      </p:pic>
      <p:pic>
        <p:nvPicPr>
          <p:cNvPr id="50" name="Picture 49"/>
          <p:cNvPicPr>
            <a:picLocks noChangeAspect="1"/>
          </p:cNvPicPr>
          <p:nvPr/>
        </p:nvPicPr>
        <p:blipFill>
          <a:blip r:embed="rId24"/>
          <a:stretch>
            <a:fillRect/>
          </a:stretch>
        </p:blipFill>
        <p:spPr>
          <a:xfrm>
            <a:off x="6783951" y="2425449"/>
            <a:ext cx="587762" cy="477557"/>
          </a:xfrm>
          <a:prstGeom prst="rect">
            <a:avLst/>
          </a:prstGeom>
        </p:spPr>
      </p:pic>
    </p:spTree>
    <p:extLst>
      <p:ext uri="{BB962C8B-B14F-4D97-AF65-F5344CB8AC3E}">
        <p14:creationId xmlns:p14="http://schemas.microsoft.com/office/powerpoint/2010/main" val="284014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000"/>
                                        <p:tgtEl>
                                          <p:spTgt spid="49"/>
                                        </p:tgtEl>
                                      </p:cBhvr>
                                    </p:animEffect>
                                  </p:childTnLst>
                                </p:cTn>
                              </p:par>
                            </p:childTnLst>
                          </p:cTn>
                        </p:par>
                        <p:par>
                          <p:cTn id="23" fill="hold">
                            <p:stCondLst>
                              <p:cond delay="2500"/>
                            </p:stCondLst>
                            <p:childTnLst>
                              <p:par>
                                <p:cTn id="24" presetID="42" presetClass="path" presetSubtype="0" accel="50000" decel="50000" fill="hold" nodeType="afterEffect">
                                  <p:stCondLst>
                                    <p:cond delay="0"/>
                                  </p:stCondLst>
                                  <p:childTnLst>
                                    <p:animMotion origin="layout" path="M -0.06705 -0.07986 L -0.11197 -0.09422 " pathEditMode="relative" rAng="0" ptsTypes="AA">
                                      <p:cBhvr>
                                        <p:cTn id="25" dur="2000" fill="hold"/>
                                        <p:tgtEl>
                                          <p:spTgt spid="44"/>
                                        </p:tgtEl>
                                        <p:attrNameLst>
                                          <p:attrName>ppt_x</p:attrName>
                                          <p:attrName>ppt_y</p:attrName>
                                        </p:attrNameLst>
                                      </p:cBhvr>
                                      <p:rCtr x="-2253" y="-718"/>
                                    </p:animMotion>
                                  </p:childTnLst>
                                </p:cTn>
                              </p:par>
                              <p:par>
                                <p:cTn id="26" presetID="10"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par>
                                <p:cTn id="29" presetID="1" presetClass="entr" presetSubtype="0" fill="hold" nodeType="withEffect">
                                  <p:stCondLst>
                                    <p:cond delay="175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1750"/>
                                  </p:stCondLst>
                                  <p:childTnLst>
                                    <p:set>
                                      <p:cBhvr>
                                        <p:cTn id="32" dur="1" fill="hold">
                                          <p:stCondLst>
                                            <p:cond delay="0"/>
                                          </p:stCondLst>
                                        </p:cTn>
                                        <p:tgtEl>
                                          <p:spTgt spid="51"/>
                                        </p:tgtEl>
                                        <p:attrNameLst>
                                          <p:attrName>style.visibility</p:attrName>
                                        </p:attrNameLst>
                                      </p:cBhvr>
                                      <p:to>
                                        <p:strVal val="visible"/>
                                      </p:to>
                                    </p:set>
                                  </p:childTnLst>
                                </p:cTn>
                              </p:par>
                              <p:par>
                                <p:cTn id="33" presetID="47" presetClass="entr" presetSubtype="0" fill="hold" nodeType="withEffect">
                                  <p:stCondLst>
                                    <p:cond delay="175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1000"/>
                                        <p:tgtEl>
                                          <p:spTgt spid="34"/>
                                        </p:tgtEl>
                                      </p:cBhvr>
                                    </p:animEffect>
                                    <p:anim calcmode="lin" valueType="num">
                                      <p:cBhvr>
                                        <p:cTn id="36" dur="1000" fill="hold"/>
                                        <p:tgtEl>
                                          <p:spTgt spid="34"/>
                                        </p:tgtEl>
                                        <p:attrNameLst>
                                          <p:attrName>ppt_x</p:attrName>
                                        </p:attrNameLst>
                                      </p:cBhvr>
                                      <p:tavLst>
                                        <p:tav tm="0">
                                          <p:val>
                                            <p:strVal val="#ppt_x"/>
                                          </p:val>
                                        </p:tav>
                                        <p:tav tm="100000">
                                          <p:val>
                                            <p:strVal val="#ppt_x"/>
                                          </p:val>
                                        </p:tav>
                                      </p:tavLst>
                                    </p:anim>
                                    <p:anim calcmode="lin" valueType="num">
                                      <p:cBhvr>
                                        <p:cTn id="37" dur="1000" fill="hold"/>
                                        <p:tgtEl>
                                          <p:spTgt spid="34"/>
                                        </p:tgtEl>
                                        <p:attrNameLst>
                                          <p:attrName>ppt_y</p:attrName>
                                        </p:attrNameLst>
                                      </p:cBhvr>
                                      <p:tavLst>
                                        <p:tav tm="0">
                                          <p:val>
                                            <p:strVal val="#ppt_y-.1"/>
                                          </p:val>
                                        </p:tav>
                                        <p:tav tm="100000">
                                          <p:val>
                                            <p:strVal val="#ppt_y"/>
                                          </p:val>
                                        </p:tav>
                                      </p:tavLst>
                                    </p:anim>
                                  </p:childTnLst>
                                </p:cTn>
                              </p:par>
                              <p:par>
                                <p:cTn id="38" presetID="1" presetClass="exit" presetSubtype="0" fill="hold" nodeType="withEffect">
                                  <p:stCondLst>
                                    <p:cond delay="1750"/>
                                  </p:stCondLst>
                                  <p:childTnLst>
                                    <p:set>
                                      <p:cBhvr>
                                        <p:cTn id="39" dur="1" fill="hold">
                                          <p:stCondLst>
                                            <p:cond delay="0"/>
                                          </p:stCondLst>
                                        </p:cTn>
                                        <p:tgtEl>
                                          <p:spTgt spid="34"/>
                                        </p:tgtEl>
                                        <p:attrNameLst>
                                          <p:attrName>style.visibility</p:attrName>
                                        </p:attrNameLst>
                                      </p:cBhvr>
                                      <p:to>
                                        <p:strVal val="hidden"/>
                                      </p:to>
                                    </p:set>
                                  </p:childTnLst>
                                </p:cTn>
                              </p:par>
                              <p:par>
                                <p:cTn id="40" presetID="1" presetClass="entr" presetSubtype="0" fill="hold" nodeType="withEffect">
                                  <p:stCondLst>
                                    <p:cond delay="1750"/>
                                  </p:stCondLst>
                                  <p:childTnLst>
                                    <p:set>
                                      <p:cBhvr>
                                        <p:cTn id="41" dur="1" fill="hold">
                                          <p:stCondLst>
                                            <p:cond delay="0"/>
                                          </p:stCondLst>
                                        </p:cTn>
                                        <p:tgtEl>
                                          <p:spTgt spid="5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0"/>
                                        </p:tgtEl>
                                      </p:cBhvr>
                                    </p:animEffect>
                                    <p:set>
                                      <p:cBhvr>
                                        <p:cTn id="46" dur="1" fill="hold">
                                          <p:stCondLst>
                                            <p:cond delay="499"/>
                                          </p:stCondLst>
                                        </p:cTn>
                                        <p:tgtEl>
                                          <p:spTgt spid="50"/>
                                        </p:tgtEl>
                                        <p:attrNameLst>
                                          <p:attrName>style.visibility</p:attrName>
                                        </p:attrNameLst>
                                      </p:cBhvr>
                                      <p:to>
                                        <p:strVal val="hidden"/>
                                      </p:to>
                                    </p:set>
                                  </p:childTnLst>
                                </p:cTn>
                              </p:par>
                            </p:childTnLst>
                          </p:cTn>
                        </p:par>
                        <p:par>
                          <p:cTn id="47" fill="hold">
                            <p:stCondLst>
                              <p:cond delay="500"/>
                            </p:stCondLst>
                            <p:childTnLst>
                              <p:par>
                                <p:cTn id="48" presetID="10" presetClass="exit" presetSubtype="0" fill="hold" nodeType="afterEffect">
                                  <p:stCondLst>
                                    <p:cond delay="0"/>
                                  </p:stCondLst>
                                  <p:childTnLst>
                                    <p:animEffect transition="out" filter="fade">
                                      <p:cBhvr>
                                        <p:cTn id="49" dur="500"/>
                                        <p:tgtEl>
                                          <p:spTgt spid="51"/>
                                        </p:tgtEl>
                                      </p:cBhvr>
                                    </p:animEffect>
                                    <p:set>
                                      <p:cBhvr>
                                        <p:cTn id="50" dur="1" fill="hold">
                                          <p:stCondLst>
                                            <p:cond delay="499"/>
                                          </p:stCondLst>
                                        </p:cTn>
                                        <p:tgtEl>
                                          <p:spTgt spid="51"/>
                                        </p:tgtEl>
                                        <p:attrNameLst>
                                          <p:attrName>style.visibility</p:attrName>
                                        </p:attrNameLst>
                                      </p:cBhvr>
                                      <p:to>
                                        <p:strVal val="hidden"/>
                                      </p:to>
                                    </p:set>
                                  </p:childTnLst>
                                </p:cTn>
                              </p:par>
                            </p:childTnLst>
                          </p:cTn>
                        </p:par>
                        <p:par>
                          <p:cTn id="51" fill="hold">
                            <p:stCondLst>
                              <p:cond delay="1000"/>
                            </p:stCondLst>
                            <p:childTnLst>
                              <p:par>
                                <p:cTn id="52" presetID="56" presetClass="path" presetSubtype="0" accel="50000" decel="50000" fill="hold" nodeType="afterEffect">
                                  <p:stCondLst>
                                    <p:cond delay="0"/>
                                  </p:stCondLst>
                                  <p:childTnLst>
                                    <p:animMotion origin="layout" path="M 0.00104 -0.00394 L 0.10104 -0.14862 " pathEditMode="relative" rAng="0" ptsTypes="AA">
                                      <p:cBhvr>
                                        <p:cTn id="53" dur="2000" fill="hold"/>
                                        <p:tgtEl>
                                          <p:spTgt spid="43"/>
                                        </p:tgtEl>
                                        <p:attrNameLst>
                                          <p:attrName>ppt_x</p:attrName>
                                          <p:attrName>ppt_y</p:attrName>
                                        </p:attrNameLst>
                                      </p:cBhvr>
                                      <p:rCtr x="5000" y="-7245"/>
                                    </p:animMotion>
                                  </p:childTnLst>
                                </p:cTn>
                              </p:par>
                            </p:childTnLst>
                          </p:cTn>
                        </p:par>
                        <p:par>
                          <p:cTn id="54" fill="hold">
                            <p:stCondLst>
                              <p:cond delay="3000"/>
                            </p:stCondLst>
                            <p:childTnLst>
                              <p:par>
                                <p:cTn id="55" presetID="1" presetClass="entr" presetSubtype="0"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par>
                          <p:cTn id="57" fill="hold">
                            <p:stCondLst>
                              <p:cond delay="3000"/>
                            </p:stCondLst>
                            <p:childTnLst>
                              <p:par>
                                <p:cTn id="58" presetID="10" presetClass="exit" presetSubtype="0" fill="hold" nodeType="afterEffect">
                                  <p:stCondLst>
                                    <p:cond delay="0"/>
                                  </p:stCondLst>
                                  <p:childTnLst>
                                    <p:animEffect transition="out" filter="fade">
                                      <p:cBhvr>
                                        <p:cTn id="59" dur="500"/>
                                        <p:tgtEl>
                                          <p:spTgt spid="43"/>
                                        </p:tgtEl>
                                      </p:cBhvr>
                                    </p:animEffect>
                                    <p:set>
                                      <p:cBhvr>
                                        <p:cTn id="60" dur="1" fill="hold">
                                          <p:stCondLst>
                                            <p:cond delay="499"/>
                                          </p:stCondLst>
                                        </p:cTn>
                                        <p:tgtEl>
                                          <p:spTgt spid="43"/>
                                        </p:tgtEl>
                                        <p:attrNameLst>
                                          <p:attrName>style.visibility</p:attrName>
                                        </p:attrNameLst>
                                      </p:cBhvr>
                                      <p:to>
                                        <p:strVal val="hidden"/>
                                      </p:to>
                                    </p:set>
                                  </p:childTnLst>
                                </p:cTn>
                              </p:par>
                              <p:par>
                                <p:cTn id="61" presetID="49" presetClass="path" presetSubtype="0" accel="50000" decel="50000" fill="hold" nodeType="withEffect">
                                  <p:stCondLst>
                                    <p:cond delay="0"/>
                                  </p:stCondLst>
                                  <p:childTnLst>
                                    <p:animMotion origin="layout" path="M 1.25E-6 4.44444E-6 L -0.33242 -0.42732 " pathEditMode="relative" rAng="0" ptsTypes="AA">
                                      <p:cBhvr>
                                        <p:cTn id="62" dur="2000" fill="hold"/>
                                        <p:tgtEl>
                                          <p:spTgt spid="55"/>
                                        </p:tgtEl>
                                        <p:attrNameLst>
                                          <p:attrName>ppt_x</p:attrName>
                                          <p:attrName>ppt_y</p:attrName>
                                        </p:attrNameLst>
                                      </p:cBhvr>
                                      <p:rCtr x="-16628" y="-21366"/>
                                    </p:animMotion>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childTnLst>
                          </p:cTn>
                        </p:par>
                        <p:par>
                          <p:cTn id="66" fill="hold">
                            <p:stCondLst>
                              <p:cond delay="5000"/>
                            </p:stCondLst>
                            <p:childTnLst>
                              <p:par>
                                <p:cTn id="67" presetID="10" presetClass="exit" presetSubtype="0" fill="hold" nodeType="afterEffect">
                                  <p:stCondLst>
                                    <p:cond delay="0"/>
                                  </p:stCondLst>
                                  <p:childTnLst>
                                    <p:animEffect transition="out" filter="fade">
                                      <p:cBhvr>
                                        <p:cTn id="68" dur="500"/>
                                        <p:tgtEl>
                                          <p:spTgt spid="55"/>
                                        </p:tgtEl>
                                      </p:cBhvr>
                                    </p:animEffect>
                                    <p:set>
                                      <p:cBhvr>
                                        <p:cTn id="69" dur="1" fill="hold">
                                          <p:stCondLst>
                                            <p:cond delay="499"/>
                                          </p:stCondLst>
                                        </p:cTn>
                                        <p:tgtEl>
                                          <p:spTgt spid="55"/>
                                        </p:tgtEl>
                                        <p:attrNameLst>
                                          <p:attrName>style.visibility</p:attrName>
                                        </p:attrNameLst>
                                      </p:cBhvr>
                                      <p:to>
                                        <p:strVal val="hidden"/>
                                      </p:to>
                                    </p:set>
                                  </p:childTnLst>
                                </p:cTn>
                              </p:par>
                              <p:par>
                                <p:cTn id="70" presetID="49" presetClass="path" presetSubtype="0" accel="50000" decel="50000" fill="hold" nodeType="withEffect">
                                  <p:stCondLst>
                                    <p:cond delay="0"/>
                                  </p:stCondLst>
                                  <p:childTnLst>
                                    <p:animMotion origin="layout" path="M -4.375E-6 3.33333E-6 L 0.13334 0.18055 " pathEditMode="relative" rAng="0" ptsTypes="AA">
                                      <p:cBhvr>
                                        <p:cTn id="71" dur="3000" fill="hold"/>
                                        <p:tgtEl>
                                          <p:spTgt spid="44"/>
                                        </p:tgtEl>
                                        <p:attrNameLst>
                                          <p:attrName>ppt_x</p:attrName>
                                          <p:attrName>ppt_y</p:attrName>
                                        </p:attrNameLst>
                                      </p:cBhvr>
                                      <p:rCtr x="6667" y="9028"/>
                                    </p:animMotion>
                                  </p:childTnLst>
                                </p:cTn>
                              </p:par>
                              <p:par>
                                <p:cTn id="72" presetID="42" presetClass="path" presetSubtype="0" accel="50000" decel="50000" fill="hold" nodeType="withEffect">
                                  <p:stCondLst>
                                    <p:cond delay="0"/>
                                  </p:stCondLst>
                                  <p:childTnLst>
                                    <p:animMotion origin="layout" path="M 4.58333E-6 4.44444E-6 L -0.01055 0.29652 " pathEditMode="relative" rAng="0" ptsTypes="AA">
                                      <p:cBhvr>
                                        <p:cTn id="73" dur="3000" fill="hold"/>
                                        <p:tgtEl>
                                          <p:spTgt spid="52"/>
                                        </p:tgtEl>
                                        <p:attrNameLst>
                                          <p:attrName>ppt_x</p:attrName>
                                          <p:attrName>ppt_y</p:attrName>
                                        </p:attrNameLst>
                                      </p:cBhvr>
                                      <p:rCtr x="-534" y="14815"/>
                                    </p:animMotion>
                                  </p:childTnLst>
                                </p:cTn>
                              </p:par>
                            </p:childTnLst>
                          </p:cTn>
                        </p:par>
                        <p:par>
                          <p:cTn id="74" fill="hold">
                            <p:stCondLst>
                              <p:cond delay="8000"/>
                            </p:stCondLst>
                            <p:childTnLst>
                              <p:par>
                                <p:cTn id="75" presetID="10" presetClass="entr" presetSubtype="0" fill="hold"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par>
                                <p:cTn id="78" presetID="10" presetClass="entr" presetSubtype="0" fill="hold" nodeType="with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z="3900" dirty="0"/>
              <a:t>Teljesen testre szabható </a:t>
            </a:r>
            <a:r>
              <a:rPr lang="hu-HU" sz="3900" dirty="0" err="1"/>
              <a:t>continous</a:t>
            </a:r>
            <a:r>
              <a:rPr lang="hu-HU" sz="3900" dirty="0"/>
              <a:t> </a:t>
            </a:r>
            <a:r>
              <a:rPr lang="hu-HU" sz="3900" dirty="0" err="1"/>
              <a:t>delivery</a:t>
            </a:r>
            <a:r>
              <a:rPr lang="hu-HU" sz="3900" dirty="0"/>
              <a:t> folyamat:</a:t>
            </a:r>
            <a:br>
              <a:rPr lang="hu-HU" sz="3900" dirty="0"/>
            </a:br>
            <a:r>
              <a:rPr lang="hu-HU" sz="3900" dirty="0"/>
              <a:t>KUDU</a:t>
            </a:r>
          </a:p>
        </p:txBody>
      </p:sp>
      <p:sp>
        <p:nvSpPr>
          <p:cNvPr id="3" name="Szöveg helye 2"/>
          <p:cNvSpPr>
            <a:spLocks noGrp="1"/>
          </p:cNvSpPr>
          <p:nvPr>
            <p:ph type="body" sz="quarter" idx="10"/>
          </p:nvPr>
        </p:nvSpPr>
        <p:spPr>
          <a:xfrm>
            <a:off x="269240" y="1572834"/>
            <a:ext cx="10577436" cy="4931036"/>
          </a:xfrm>
        </p:spPr>
        <p:txBody>
          <a:bodyPr/>
          <a:lstStyle/>
          <a:p>
            <a:r>
              <a:rPr lang="hu-HU" dirty="0"/>
              <a:t>Korábban </a:t>
            </a:r>
            <a:r>
              <a:rPr lang="hu-HU" dirty="0" err="1"/>
              <a:t>Azure</a:t>
            </a:r>
            <a:r>
              <a:rPr lang="hu-HU" dirty="0"/>
              <a:t> </a:t>
            </a:r>
            <a:r>
              <a:rPr lang="hu-HU" dirty="0" err="1"/>
              <a:t>WebSite-ok</a:t>
            </a:r>
            <a:r>
              <a:rPr lang="hu-HU" dirty="0"/>
              <a:t>, most pedig már </a:t>
            </a:r>
            <a:r>
              <a:rPr lang="hu-HU" dirty="0" err="1"/>
              <a:t>Azure</a:t>
            </a:r>
            <a:r>
              <a:rPr lang="hu-HU" dirty="0"/>
              <a:t> Web </a:t>
            </a:r>
            <a:r>
              <a:rPr lang="hu-HU" dirty="0" err="1"/>
              <a:t>Appok</a:t>
            </a:r>
            <a:r>
              <a:rPr lang="hu-HU" dirty="0"/>
              <a:t> testre szabható telepítésére</a:t>
            </a:r>
          </a:p>
          <a:p>
            <a:r>
              <a:rPr lang="hu-HU" dirty="0"/>
              <a:t>A </a:t>
            </a:r>
            <a:r>
              <a:rPr lang="hu-HU" dirty="0" err="1"/>
              <a:t>Kudu</a:t>
            </a:r>
            <a:r>
              <a:rPr lang="hu-HU" dirty="0"/>
              <a:t> </a:t>
            </a:r>
            <a:r>
              <a:rPr lang="hu-HU" dirty="0" err="1"/>
              <a:t>a</a:t>
            </a:r>
            <a:r>
              <a:rPr lang="hu-HU" dirty="0"/>
              <a:t> telepítést vezérlő </a:t>
            </a:r>
            <a:r>
              <a:rPr lang="hu-HU" dirty="0" err="1"/>
              <a:t>engine</a:t>
            </a:r>
            <a:r>
              <a:rPr lang="hu-HU" dirty="0"/>
              <a:t>, ez pedig </a:t>
            </a:r>
            <a:r>
              <a:rPr lang="hu-HU" dirty="0" err="1"/>
              <a:t>scriptelhető</a:t>
            </a:r>
            <a:endParaRPr lang="hu-HU" dirty="0"/>
          </a:p>
          <a:p>
            <a:r>
              <a:rPr lang="hu-HU" dirty="0"/>
              <a:t>Folyamatos visszajelzést ad a </a:t>
            </a:r>
            <a:r>
              <a:rPr lang="hu-HU" dirty="0" err="1"/>
              <a:t>deployment</a:t>
            </a:r>
            <a:r>
              <a:rPr lang="hu-HU" dirty="0"/>
              <a:t> állapotáról</a:t>
            </a:r>
          </a:p>
          <a:p>
            <a:r>
              <a:rPr lang="hu-HU" dirty="0"/>
              <a:t>A scriptbe írhatunk saját unit test futtatást, e-mail küldést vagy bármi egyebet</a:t>
            </a:r>
          </a:p>
        </p:txBody>
      </p:sp>
    </p:spTree>
    <p:extLst>
      <p:ext uri="{BB962C8B-B14F-4D97-AF65-F5344CB8AC3E}">
        <p14:creationId xmlns:p14="http://schemas.microsoft.com/office/powerpoint/2010/main" val="6394406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Beállítási lehetőségek</a:t>
            </a:r>
          </a:p>
        </p:txBody>
      </p:sp>
      <p:pic>
        <p:nvPicPr>
          <p:cNvPr id="5" name="Kép 4"/>
          <p:cNvPicPr>
            <a:picLocks noChangeAspect="1"/>
          </p:cNvPicPr>
          <p:nvPr/>
        </p:nvPicPr>
        <p:blipFill>
          <a:blip r:embed="rId3"/>
          <a:stretch>
            <a:fillRect/>
          </a:stretch>
        </p:blipFill>
        <p:spPr>
          <a:xfrm>
            <a:off x="4481269" y="1183659"/>
            <a:ext cx="3553689" cy="5418920"/>
          </a:xfrm>
          <a:prstGeom prst="rect">
            <a:avLst/>
          </a:prstGeom>
        </p:spPr>
      </p:pic>
      <p:pic>
        <p:nvPicPr>
          <p:cNvPr id="6" name="Kép 5"/>
          <p:cNvPicPr>
            <a:picLocks noChangeAspect="1"/>
          </p:cNvPicPr>
          <p:nvPr/>
        </p:nvPicPr>
        <p:blipFill>
          <a:blip r:embed="rId4"/>
          <a:stretch>
            <a:fillRect/>
          </a:stretch>
        </p:blipFill>
        <p:spPr>
          <a:xfrm>
            <a:off x="8115435" y="1189176"/>
            <a:ext cx="3890122" cy="5407886"/>
          </a:xfrm>
          <a:prstGeom prst="rect">
            <a:avLst/>
          </a:prstGeom>
        </p:spPr>
      </p:pic>
      <p:sp>
        <p:nvSpPr>
          <p:cNvPr id="3" name="TextBox 2"/>
          <p:cNvSpPr txBox="1"/>
          <p:nvPr/>
        </p:nvSpPr>
        <p:spPr>
          <a:xfrm>
            <a:off x="409903" y="1183659"/>
            <a:ext cx="3710152" cy="500136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hu-HU" sz="2400" dirty="0">
                <a:gradFill>
                  <a:gsLst>
                    <a:gs pos="2917">
                      <a:schemeClr val="tx1"/>
                    </a:gs>
                    <a:gs pos="30000">
                      <a:schemeClr val="tx1"/>
                    </a:gs>
                  </a:gsLst>
                  <a:lin ang="5400000" scaled="0"/>
                </a:gradFill>
              </a:rPr>
              <a:t>Futtató keretrendszerek verziói</a:t>
            </a:r>
          </a:p>
          <a:p>
            <a:pPr marL="342900" indent="-342900">
              <a:lnSpc>
                <a:spcPct val="90000"/>
              </a:lnSpc>
              <a:spcAft>
                <a:spcPts val="600"/>
              </a:spcAft>
              <a:buFont typeface="Arial" panose="020B0604020202020204" pitchFamily="34" charset="0"/>
              <a:buChar char="•"/>
            </a:pPr>
            <a:r>
              <a:rPr lang="hu-HU" sz="2400" dirty="0" err="1">
                <a:gradFill>
                  <a:gsLst>
                    <a:gs pos="2917">
                      <a:schemeClr val="tx1"/>
                    </a:gs>
                    <a:gs pos="30000">
                      <a:schemeClr val="tx1"/>
                    </a:gs>
                  </a:gsLst>
                  <a:lin ang="5400000" scaled="0"/>
                </a:gradFill>
              </a:rPr>
              <a:t>Websocketek</a:t>
            </a:r>
            <a:r>
              <a:rPr lang="hu-HU" sz="2400" dirty="0">
                <a:gradFill>
                  <a:gsLst>
                    <a:gs pos="2917">
                      <a:schemeClr val="tx1"/>
                    </a:gs>
                    <a:gs pos="30000">
                      <a:schemeClr val="tx1"/>
                    </a:gs>
                  </a:gsLst>
                  <a:lin ang="5400000" scaled="0"/>
                </a:gradFill>
              </a:rPr>
              <a:t> engedélyezése</a:t>
            </a:r>
          </a:p>
          <a:p>
            <a:pPr marL="342900" indent="-342900">
              <a:lnSpc>
                <a:spcPct val="90000"/>
              </a:lnSpc>
              <a:spcAft>
                <a:spcPts val="600"/>
              </a:spcAft>
              <a:buFont typeface="Arial" panose="020B0604020202020204" pitchFamily="34" charset="0"/>
              <a:buChar char="•"/>
            </a:pPr>
            <a:r>
              <a:rPr lang="hu-HU" sz="2400" dirty="0">
                <a:gradFill>
                  <a:gsLst>
                    <a:gs pos="2917">
                      <a:schemeClr val="tx1"/>
                    </a:gs>
                    <a:gs pos="30000">
                      <a:schemeClr val="tx1"/>
                    </a:gs>
                  </a:gsLst>
                  <a:lin ang="5400000" scaled="0"/>
                </a:gradFill>
              </a:rPr>
              <a:t>Alkalmazásleállás engedélyezése, ha régóta nincs kérés</a:t>
            </a:r>
          </a:p>
          <a:p>
            <a:pPr marL="342900" indent="-342900">
              <a:lnSpc>
                <a:spcPct val="90000"/>
              </a:lnSpc>
              <a:spcAft>
                <a:spcPts val="600"/>
              </a:spcAft>
              <a:buFont typeface="Arial" panose="020B0604020202020204" pitchFamily="34" charset="0"/>
              <a:buChar char="•"/>
            </a:pPr>
            <a:r>
              <a:rPr lang="hu-HU" sz="2400" dirty="0">
                <a:gradFill>
                  <a:gsLst>
                    <a:gs pos="2917">
                      <a:schemeClr val="tx1"/>
                    </a:gs>
                    <a:gs pos="30000">
                      <a:schemeClr val="tx1"/>
                    </a:gs>
                  </a:gsLst>
                  <a:lin ang="5400000" scaled="0"/>
                </a:gradFill>
              </a:rPr>
              <a:t>Automatikus csere egy másik </a:t>
            </a:r>
            <a:r>
              <a:rPr lang="hu-HU" sz="2400" dirty="0" err="1">
                <a:gradFill>
                  <a:gsLst>
                    <a:gs pos="2917">
                      <a:schemeClr val="tx1"/>
                    </a:gs>
                    <a:gs pos="30000">
                      <a:schemeClr val="tx1"/>
                    </a:gs>
                  </a:gsLst>
                  <a:lin ang="5400000" scaled="0"/>
                </a:gradFill>
              </a:rPr>
              <a:t>slottal</a:t>
            </a:r>
            <a:endParaRPr lang="hu-HU"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hu-HU" sz="2400" dirty="0">
                <a:gradFill>
                  <a:gsLst>
                    <a:gs pos="2917">
                      <a:schemeClr val="tx1"/>
                    </a:gs>
                    <a:gs pos="30000">
                      <a:schemeClr val="tx1"/>
                    </a:gs>
                  </a:gsLst>
                  <a:lin ang="5400000" scaled="0"/>
                </a:gradFill>
              </a:rPr>
              <a:t>Környezeti változók</a:t>
            </a:r>
          </a:p>
          <a:p>
            <a:pPr marL="342900" indent="-342900">
              <a:lnSpc>
                <a:spcPct val="90000"/>
              </a:lnSpc>
              <a:spcAft>
                <a:spcPts val="600"/>
              </a:spcAft>
              <a:buFont typeface="Arial" panose="020B0604020202020204" pitchFamily="34" charset="0"/>
              <a:buChar char="•"/>
            </a:pPr>
            <a:r>
              <a:rPr lang="hu-HU" sz="2400" dirty="0">
                <a:gradFill>
                  <a:gsLst>
                    <a:gs pos="2917">
                      <a:schemeClr val="tx1"/>
                    </a:gs>
                    <a:gs pos="30000">
                      <a:schemeClr val="tx1"/>
                    </a:gs>
                  </a:gsLst>
                  <a:lin ang="5400000" scaled="0"/>
                </a:gradFill>
              </a:rPr>
              <a:t>Alapértelmezett oldalak</a:t>
            </a:r>
          </a:p>
        </p:txBody>
      </p:sp>
    </p:spTree>
    <p:extLst>
      <p:ext uri="{BB962C8B-B14F-4D97-AF65-F5344CB8AC3E}">
        <p14:creationId xmlns:p14="http://schemas.microsoft.com/office/powerpoint/2010/main" val="32633583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p:txBody>
          <a:bodyPr/>
          <a:lstStyle/>
          <a:p>
            <a:r>
              <a:rPr lang="hu-HU" dirty="0"/>
              <a:t>Azure App </a:t>
            </a:r>
            <a:r>
              <a:rPr lang="hu-HU" dirty="0" err="1"/>
              <a:t>Services</a:t>
            </a:r>
            <a:endParaRPr lang="hu-HU" dirty="0"/>
          </a:p>
          <a:p>
            <a:pPr lvl="1"/>
            <a:r>
              <a:rPr lang="hu-HU" dirty="0"/>
              <a:t>Web </a:t>
            </a:r>
            <a:r>
              <a:rPr lang="hu-HU" dirty="0" err="1" smtClean="0"/>
              <a:t>Apps</a:t>
            </a:r>
            <a:endParaRPr lang="hu-HU" dirty="0" smtClean="0"/>
          </a:p>
          <a:p>
            <a:pPr lvl="1"/>
            <a:r>
              <a:rPr lang="hu-HU" dirty="0" err="1" smtClean="0"/>
              <a:t>Logic</a:t>
            </a:r>
            <a:r>
              <a:rPr lang="hu-HU" dirty="0" smtClean="0"/>
              <a:t> </a:t>
            </a:r>
            <a:r>
              <a:rPr lang="hu-HU" dirty="0" err="1" smtClean="0"/>
              <a:t>Apps</a:t>
            </a:r>
            <a:endParaRPr lang="hu-HU" smtClean="0"/>
          </a:p>
          <a:p>
            <a:pPr lvl="1"/>
            <a:r>
              <a:rPr lang="hu-HU" smtClean="0"/>
              <a:t>API </a:t>
            </a:r>
            <a:r>
              <a:rPr lang="hu-HU" dirty="0" err="1"/>
              <a:t>Apps</a:t>
            </a:r>
            <a:endParaRPr lang="hu-HU" dirty="0"/>
          </a:p>
          <a:p>
            <a:pPr lvl="1"/>
            <a:r>
              <a:rPr lang="hu-HU" dirty="0"/>
              <a:t>Mobile </a:t>
            </a:r>
            <a:r>
              <a:rPr lang="hu-HU" dirty="0" err="1"/>
              <a:t>Apps</a:t>
            </a:r>
            <a:r>
              <a:rPr lang="hu-HU" dirty="0"/>
              <a:t> majd </a:t>
            </a:r>
            <a:r>
              <a:rPr lang="hu-HU" dirty="0" smtClean="0"/>
              <a:t>később</a:t>
            </a:r>
            <a:endParaRPr lang="hu-HU" dirty="0"/>
          </a:p>
        </p:txBody>
      </p:sp>
    </p:spTree>
    <p:extLst>
      <p:ext uri="{BB962C8B-B14F-4D97-AF65-F5344CB8AC3E}">
        <p14:creationId xmlns:p14="http://schemas.microsoft.com/office/powerpoint/2010/main" val="2959790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zöveg helye 6"/>
          <p:cNvSpPr>
            <a:spLocks noGrp="1"/>
          </p:cNvSpPr>
          <p:nvPr>
            <p:ph type="body" sz="quarter" idx="10"/>
          </p:nvPr>
        </p:nvSpPr>
        <p:spPr/>
        <p:txBody>
          <a:bodyPr/>
          <a:lstStyle/>
          <a:p>
            <a:r>
              <a:rPr lang="hu-HU" dirty="0"/>
              <a:t>Skálázási alapfogalmak:</a:t>
            </a:r>
          </a:p>
          <a:p>
            <a:pPr lvl="1"/>
            <a:r>
              <a:rPr lang="hu-HU" dirty="0" err="1"/>
              <a:t>Scale-up</a:t>
            </a:r>
            <a:r>
              <a:rPr lang="hu-HU" dirty="0"/>
              <a:t>: A növekvő igényeket erősebb géppel próbáljuk meg kielégíteni (i.e. nagyobb vasat teszünk a szolgáltatás alá). Ezt úgy tudjuk elérni, hogy a Web </a:t>
            </a:r>
            <a:r>
              <a:rPr lang="hu-HU" dirty="0" err="1"/>
              <a:t>Appunkat</a:t>
            </a:r>
            <a:r>
              <a:rPr lang="hu-HU" dirty="0"/>
              <a:t> egy nagyobb szolgáltatáscsomag alá tesszük.</a:t>
            </a:r>
          </a:p>
          <a:p>
            <a:pPr lvl="1"/>
            <a:r>
              <a:rPr lang="hu-HU" dirty="0" err="1"/>
              <a:t>Scale-out</a:t>
            </a:r>
            <a:r>
              <a:rPr lang="hu-HU" dirty="0"/>
              <a:t>: A növekvő teljesítményigényt több géppel próbáljuk meg kielégíteni (i.e. veszünk még gépet). Ezt úgy tudjuk elérni, hogy több </a:t>
            </a:r>
            <a:r>
              <a:rPr lang="hu-HU" dirty="0" err="1"/>
              <a:t>VM-et</a:t>
            </a:r>
            <a:r>
              <a:rPr lang="hu-HU" dirty="0"/>
              <a:t> veszünk a Web </a:t>
            </a:r>
            <a:r>
              <a:rPr lang="hu-HU" dirty="0" err="1"/>
              <a:t>Appunk</a:t>
            </a:r>
            <a:r>
              <a:rPr lang="hu-HU" dirty="0"/>
              <a:t> alá.</a:t>
            </a:r>
          </a:p>
          <a:p>
            <a:pPr lvl="1"/>
            <a:r>
              <a:rPr lang="hu-HU" dirty="0"/>
              <a:t>Kézi skálázás: Kézzel állítjuk be a darabszámot és a méretet.</a:t>
            </a:r>
          </a:p>
          <a:p>
            <a:pPr lvl="1"/>
            <a:r>
              <a:rPr lang="hu-HU" dirty="0"/>
              <a:t>Automatikus skálázás: Szabályok alapján skálázzuk az alkalmazás erőforrásait.</a:t>
            </a:r>
          </a:p>
        </p:txBody>
      </p:sp>
      <p:sp>
        <p:nvSpPr>
          <p:cNvPr id="6" name="Cím 5"/>
          <p:cNvSpPr>
            <a:spLocks noGrp="1"/>
          </p:cNvSpPr>
          <p:nvPr>
            <p:ph type="title"/>
          </p:nvPr>
        </p:nvSpPr>
        <p:spPr/>
        <p:txBody>
          <a:bodyPr/>
          <a:lstStyle/>
          <a:p>
            <a:r>
              <a:rPr lang="hu-HU" dirty="0"/>
              <a:t>A felhő modell egyik alapelve: skálázhatóság</a:t>
            </a:r>
          </a:p>
        </p:txBody>
      </p:sp>
      <p:sp>
        <p:nvSpPr>
          <p:cNvPr id="8" name="Szöveg helye 7"/>
          <p:cNvSpPr>
            <a:spLocks noGrp="1"/>
          </p:cNvSpPr>
          <p:nvPr>
            <p:ph type="body" sz="quarter" idx="11"/>
          </p:nvPr>
        </p:nvSpPr>
        <p:spPr/>
        <p:txBody>
          <a:bodyPr/>
          <a:lstStyle/>
          <a:p>
            <a:r>
              <a:rPr lang="hu-HU" dirty="0"/>
              <a:t>Skálázási alapok:</a:t>
            </a:r>
          </a:p>
          <a:p>
            <a:pPr marL="342900" indent="-342900">
              <a:buFont typeface="Arial" panose="020B0604020202020204" pitchFamily="34" charset="0"/>
              <a:buChar char="•"/>
            </a:pPr>
            <a:r>
              <a:rPr lang="hu-HU" dirty="0"/>
              <a:t>Ha kevés az erőforrás, akkor még kérünk</a:t>
            </a:r>
          </a:p>
          <a:p>
            <a:pPr marL="342900" indent="-342900">
              <a:buFont typeface="Arial" panose="020B0604020202020204" pitchFamily="34" charset="0"/>
              <a:buChar char="•"/>
            </a:pPr>
            <a:r>
              <a:rPr lang="hu-HU" dirty="0"/>
              <a:t>Ha sok az erőforrás, akkor visszaadjuk őket</a:t>
            </a:r>
          </a:p>
          <a:p>
            <a:pPr marL="342900" indent="-342900">
              <a:buFont typeface="Arial" panose="020B0604020202020204" pitchFamily="34" charset="0"/>
              <a:buChar char="•"/>
            </a:pPr>
            <a:r>
              <a:rPr lang="hu-HU" dirty="0"/>
              <a:t>Csak azért fizetünk, amit tényleg használunk</a:t>
            </a:r>
          </a:p>
        </p:txBody>
      </p:sp>
    </p:spTree>
    <p:extLst>
      <p:ext uri="{BB962C8B-B14F-4D97-AF65-F5344CB8AC3E}">
        <p14:creationId xmlns:p14="http://schemas.microsoft.com/office/powerpoint/2010/main" val="34990023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54935" y="3329198"/>
            <a:ext cx="1792863" cy="1190005"/>
            <a:chOff x="199525" y="3319836"/>
            <a:chExt cx="1792863" cy="1190005"/>
          </a:xfrm>
          <a:solidFill>
            <a:schemeClr val="tx1"/>
          </a:solidFill>
        </p:grpSpPr>
        <p:sp>
          <p:nvSpPr>
            <p:cNvPr id="5" name="TextBox 4"/>
            <p:cNvSpPr txBox="1"/>
            <p:nvPr/>
          </p:nvSpPr>
          <p:spPr>
            <a:xfrm>
              <a:off x="199525" y="3863510"/>
              <a:ext cx="1792863" cy="646331"/>
            </a:xfrm>
            <a:prstGeom prst="rect">
              <a:avLst/>
            </a:prstGeom>
            <a:grpFill/>
            <a:ln w="38100">
              <a:solidFill>
                <a:schemeClr val="tx1"/>
              </a:solidFill>
            </a:ln>
          </p:spPr>
          <p:txBody>
            <a:bodyPr wrap="none" rtlCol="0">
              <a:spAutoFit/>
            </a:bodyPr>
            <a:lstStyle/>
            <a:p>
              <a:pPr algn="ctr"/>
              <a:r>
                <a:rPr lang="en-US" dirty="0">
                  <a:solidFill>
                    <a:prstClr val="white"/>
                  </a:solidFill>
                </a:rPr>
                <a:t>Microsoft Azure</a:t>
              </a:r>
            </a:p>
            <a:p>
              <a:pPr algn="ctr"/>
              <a:r>
                <a:rPr lang="hu-HU" dirty="0">
                  <a:solidFill>
                    <a:prstClr val="white"/>
                  </a:solidFill>
                </a:rPr>
                <a:t>Terheléselosztó</a:t>
              </a:r>
              <a:endParaRPr lang="en-US" dirty="0">
                <a:solidFill>
                  <a:prstClr val="white"/>
                </a:solidFill>
              </a:endParaRPr>
            </a:p>
          </p:txBody>
        </p:sp>
        <p:grpSp>
          <p:nvGrpSpPr>
            <p:cNvPr id="6" name="Group 5"/>
            <p:cNvGrpSpPr/>
            <p:nvPr/>
          </p:nvGrpSpPr>
          <p:grpSpPr>
            <a:xfrm>
              <a:off x="625228" y="3319836"/>
              <a:ext cx="941456" cy="493702"/>
              <a:chOff x="729527" y="2180022"/>
              <a:chExt cx="941456" cy="493702"/>
            </a:xfrm>
            <a:grpFill/>
          </p:grpSpPr>
          <p:sp>
            <p:nvSpPr>
              <p:cNvPr id="7" name="Trapezoid 6"/>
              <p:cNvSpPr/>
              <p:nvPr/>
            </p:nvSpPr>
            <p:spPr>
              <a:xfrm>
                <a:off x="729527" y="2180022"/>
                <a:ext cx="941456" cy="493702"/>
              </a:xfrm>
              <a:prstGeom prst="trapezoid">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duotone>
                  <a:prstClr val="black"/>
                  <a:srgbClr val="1D4380">
                    <a:tint val="45000"/>
                    <a:satMod val="400000"/>
                  </a:srgbClr>
                </a:duotone>
              </a:blip>
              <a:stretch>
                <a:fillRect/>
              </a:stretch>
            </p:blipFill>
            <p:spPr>
              <a:xfrm>
                <a:off x="1034424" y="2234337"/>
                <a:ext cx="331662" cy="439325"/>
              </a:xfrm>
              <a:prstGeom prst="rect">
                <a:avLst/>
              </a:prstGeom>
              <a:solidFill>
                <a:schemeClr val="tx1"/>
              </a:solidFill>
              <a:ln w="38100">
                <a:solidFill>
                  <a:schemeClr val="tx1"/>
                </a:solidFill>
              </a:ln>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a:solidFill>
            <a:schemeClr val="tx1"/>
          </a:solidFill>
        </p:grpSpPr>
        <p:pic>
          <p:nvPicPr>
            <p:cNvPr id="11" name="Picture 10"/>
            <p:cNvPicPr>
              <a:picLocks noChangeAspect="1"/>
            </p:cNvPicPr>
            <p:nvPr/>
          </p:nvPicPr>
          <p:blipFill>
            <a:blip r:embed="rId4">
              <a:biLevel thresh="25000"/>
            </a:blip>
            <a:stretch>
              <a:fillRect/>
            </a:stretch>
          </p:blipFill>
          <p:spPr>
            <a:xfrm>
              <a:off x="3465037" y="5224830"/>
              <a:ext cx="414869" cy="524564"/>
            </a:xfrm>
            <a:prstGeom prst="rect">
              <a:avLst/>
            </a:prstGeom>
            <a:grpFill/>
            <a:ln w="38100">
              <a:solidFill>
                <a:schemeClr val="tx1"/>
              </a:solidFill>
            </a:ln>
          </p:spPr>
        </p:pic>
        <p:sp>
          <p:nvSpPr>
            <p:cNvPr id="12" name="TextBox 11"/>
            <p:cNvSpPr txBox="1"/>
            <p:nvPr/>
          </p:nvSpPr>
          <p:spPr>
            <a:xfrm>
              <a:off x="3954849" y="5370838"/>
              <a:ext cx="2075732" cy="369332"/>
            </a:xfrm>
            <a:prstGeom prst="rect">
              <a:avLst/>
            </a:prstGeom>
            <a:grpFill/>
            <a:ln w="38100">
              <a:solidFill>
                <a:schemeClr val="tx1"/>
              </a:solidFill>
            </a:ln>
          </p:spPr>
          <p:txBody>
            <a:bodyPr wrap="square" rtlCol="0">
              <a:spAutoFit/>
            </a:bodyPr>
            <a:lstStyle/>
            <a:p>
              <a:r>
                <a:rPr lang="en-US" dirty="0">
                  <a:solidFill>
                    <a:prstClr val="white"/>
                  </a:solidFill>
                </a:rPr>
                <a:t>Runtime </a:t>
              </a:r>
              <a:r>
                <a:rPr lang="hu-HU" dirty="0">
                  <a:solidFill>
                    <a:prstClr val="white"/>
                  </a:solidFill>
                </a:rPr>
                <a:t>adatbázis</a:t>
              </a:r>
              <a:endParaRPr lang="en-US" dirty="0">
                <a:solidFill>
                  <a:prstClr val="white"/>
                </a:solidFill>
              </a:endParaRP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biLevel thresh="25000"/>
          </a:blip>
          <a:stretch>
            <a:fillRect/>
          </a:stretch>
        </p:blipFill>
        <p:spPr>
          <a:xfrm>
            <a:off x="8943332" y="2957398"/>
            <a:ext cx="553200" cy="584665"/>
          </a:xfrm>
          <a:prstGeom prst="rect">
            <a:avLst/>
          </a:prstGeom>
          <a:solidFill>
            <a:schemeClr val="tx1"/>
          </a:solidFill>
          <a:ln w="38100">
            <a:solidFill>
              <a:schemeClr val="tx1"/>
            </a:solidFill>
          </a:ln>
        </p:spPr>
      </p:pic>
      <p:sp>
        <p:nvSpPr>
          <p:cNvPr id="15" name="TextBox 14"/>
          <p:cNvSpPr txBox="1"/>
          <p:nvPr/>
        </p:nvSpPr>
        <p:spPr>
          <a:xfrm>
            <a:off x="9522564" y="3018701"/>
            <a:ext cx="1406154" cy="646331"/>
          </a:xfrm>
          <a:prstGeom prst="rect">
            <a:avLst/>
          </a:prstGeom>
          <a:solidFill>
            <a:schemeClr val="tx1"/>
          </a:solidFill>
          <a:ln w="38100">
            <a:solidFill>
              <a:schemeClr val="tx1"/>
            </a:solidFill>
          </a:ln>
        </p:spPr>
        <p:txBody>
          <a:bodyPr wrap="none" rtlCol="0">
            <a:spAutoFit/>
          </a:bodyPr>
          <a:lstStyle/>
          <a:p>
            <a:r>
              <a:rPr lang="hu-HU" dirty="0">
                <a:solidFill>
                  <a:prstClr val="white"/>
                </a:solidFill>
              </a:rPr>
              <a:t>Alkalmazás-</a:t>
            </a:r>
          </a:p>
          <a:p>
            <a:r>
              <a:rPr lang="hu-HU" dirty="0">
                <a:solidFill>
                  <a:prstClr val="white"/>
                </a:solidFill>
              </a:rPr>
              <a:t>adatbázis</a:t>
            </a:r>
            <a:endParaRPr lang="en-US" dirty="0">
              <a:solidFill>
                <a:prstClr val="white"/>
              </a:solidFill>
            </a:endParaRPr>
          </a:p>
        </p:txBody>
      </p:sp>
      <p:grpSp>
        <p:nvGrpSpPr>
          <p:cNvPr id="16" name="Group 15"/>
          <p:cNvGrpSpPr/>
          <p:nvPr/>
        </p:nvGrpSpPr>
        <p:grpSpPr>
          <a:xfrm>
            <a:off x="5933541" y="2840588"/>
            <a:ext cx="2364339" cy="1447365"/>
            <a:chOff x="4958360" y="2362629"/>
            <a:chExt cx="2364339" cy="1447365"/>
          </a:xfrm>
          <a:solidFill>
            <a:schemeClr val="tx1"/>
          </a:solidFill>
        </p:grpSpPr>
        <p:sp>
          <p:nvSpPr>
            <p:cNvPr id="17" name="Rectangle 16"/>
            <p:cNvSpPr/>
            <p:nvPr/>
          </p:nvSpPr>
          <p:spPr>
            <a:xfrm>
              <a:off x="4958360" y="2362629"/>
              <a:ext cx="2364339" cy="1447365"/>
            </a:xfrm>
            <a:prstGeom prst="rect">
              <a:avLst/>
            </a:prstGeom>
            <a:grp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6">
              <a:biLevel thresh="25000"/>
            </a:blip>
            <a:stretch>
              <a:fillRect/>
            </a:stretch>
          </p:blipFill>
          <p:spPr>
            <a:xfrm>
              <a:off x="5133821" y="3153831"/>
              <a:ext cx="572299" cy="467481"/>
            </a:xfrm>
            <a:prstGeom prst="rect">
              <a:avLst/>
            </a:prstGeom>
            <a:grpFill/>
            <a:ln w="38100">
              <a:solidFill>
                <a:schemeClr val="tx1"/>
              </a:solidFill>
            </a:ln>
          </p:spPr>
        </p:pic>
        <p:pic>
          <p:nvPicPr>
            <p:cNvPr id="19" name="Picture 18"/>
            <p:cNvPicPr>
              <a:picLocks noChangeAspect="1"/>
            </p:cNvPicPr>
            <p:nvPr/>
          </p:nvPicPr>
          <p:blipFill>
            <a:blip r:embed="rId6">
              <a:biLevel thresh="25000"/>
            </a:blip>
            <a:stretch>
              <a:fillRect/>
            </a:stretch>
          </p:blipFill>
          <p:spPr>
            <a:xfrm>
              <a:off x="6574938" y="2548855"/>
              <a:ext cx="572299" cy="467481"/>
            </a:xfrm>
            <a:prstGeom prst="rect">
              <a:avLst/>
            </a:prstGeom>
            <a:grpFill/>
            <a:ln w="38100">
              <a:solidFill>
                <a:schemeClr val="tx1"/>
              </a:solidFill>
            </a:ln>
          </p:spPr>
        </p:pic>
        <p:pic>
          <p:nvPicPr>
            <p:cNvPr id="20" name="Picture 19"/>
            <p:cNvPicPr>
              <a:picLocks noChangeAspect="1"/>
            </p:cNvPicPr>
            <p:nvPr/>
          </p:nvPicPr>
          <p:blipFill>
            <a:blip r:embed="rId6">
              <a:biLevel thresh="25000"/>
            </a:blip>
            <a:stretch>
              <a:fillRect/>
            </a:stretch>
          </p:blipFill>
          <p:spPr>
            <a:xfrm>
              <a:off x="5854380" y="2548855"/>
              <a:ext cx="572299" cy="467481"/>
            </a:xfrm>
            <a:prstGeom prst="rect">
              <a:avLst/>
            </a:prstGeom>
            <a:grpFill/>
            <a:ln w="38100">
              <a:solidFill>
                <a:schemeClr val="tx1"/>
              </a:solidFill>
            </a:ln>
          </p:spPr>
        </p:pic>
        <p:pic>
          <p:nvPicPr>
            <p:cNvPr id="21" name="Picture 20"/>
            <p:cNvPicPr>
              <a:picLocks noChangeAspect="1"/>
            </p:cNvPicPr>
            <p:nvPr/>
          </p:nvPicPr>
          <p:blipFill>
            <a:blip r:embed="rId6">
              <a:biLevel thresh="25000"/>
            </a:blip>
            <a:stretch>
              <a:fillRect/>
            </a:stretch>
          </p:blipFill>
          <p:spPr>
            <a:xfrm>
              <a:off x="5133822" y="2548856"/>
              <a:ext cx="572299" cy="467481"/>
            </a:xfrm>
            <a:prstGeom prst="rect">
              <a:avLst/>
            </a:prstGeom>
            <a:grpFill/>
            <a:ln w="38100">
              <a:solidFill>
                <a:schemeClr val="tx1"/>
              </a:solidFill>
            </a:ln>
          </p:spPr>
        </p:pic>
        <p:pic>
          <p:nvPicPr>
            <p:cNvPr id="22" name="Picture 21"/>
            <p:cNvPicPr>
              <a:picLocks noChangeAspect="1"/>
            </p:cNvPicPr>
            <p:nvPr/>
          </p:nvPicPr>
          <p:blipFill>
            <a:blip r:embed="rId6">
              <a:biLevel thresh="25000"/>
            </a:blip>
            <a:stretch>
              <a:fillRect/>
            </a:stretch>
          </p:blipFill>
          <p:spPr>
            <a:xfrm>
              <a:off x="5854378" y="3151811"/>
              <a:ext cx="572299" cy="467481"/>
            </a:xfrm>
            <a:prstGeom prst="rect">
              <a:avLst/>
            </a:prstGeom>
            <a:grpFill/>
            <a:ln w="38100">
              <a:solidFill>
                <a:schemeClr val="tx1"/>
              </a:solidFill>
            </a:ln>
          </p:spPr>
        </p:pic>
        <p:pic>
          <p:nvPicPr>
            <p:cNvPr id="23" name="Picture 22"/>
            <p:cNvPicPr>
              <a:picLocks noChangeAspect="1"/>
            </p:cNvPicPr>
            <p:nvPr/>
          </p:nvPicPr>
          <p:blipFill>
            <a:blip r:embed="rId6">
              <a:biLevel thresh="25000"/>
            </a:blip>
            <a:stretch>
              <a:fillRect/>
            </a:stretch>
          </p:blipFill>
          <p:spPr>
            <a:xfrm>
              <a:off x="6574938" y="3151811"/>
              <a:ext cx="572299" cy="467481"/>
            </a:xfrm>
            <a:prstGeom prst="rect">
              <a:avLst/>
            </a:prstGeom>
            <a:grpFill/>
            <a:ln w="38100">
              <a:solidFill>
                <a:schemeClr val="tx1"/>
              </a:solidFill>
            </a:ln>
          </p:spPr>
        </p:pic>
      </p:grpSp>
      <p:pic>
        <p:nvPicPr>
          <p:cNvPr id="24" name="Picture 23"/>
          <p:cNvPicPr>
            <a:picLocks noChangeAspect="1"/>
          </p:cNvPicPr>
          <p:nvPr/>
        </p:nvPicPr>
        <p:blipFill>
          <a:blip r:embed="rId7">
            <a:biLevel thresh="25000"/>
          </a:blip>
          <a:stretch>
            <a:fillRect/>
          </a:stretch>
        </p:blipFill>
        <p:spPr>
          <a:xfrm>
            <a:off x="5614685" y="2475040"/>
            <a:ext cx="632604" cy="530708"/>
          </a:xfrm>
          <a:prstGeom prst="rect">
            <a:avLst/>
          </a:prstGeom>
          <a:solidFill>
            <a:schemeClr val="tx1"/>
          </a:solidFill>
          <a:ln w="38100">
            <a:solidFill>
              <a:schemeClr val="tx1"/>
            </a:solidFill>
          </a:ln>
        </p:spPr>
      </p:pic>
      <p:cxnSp>
        <p:nvCxnSpPr>
          <p:cNvPr id="25" name="Elbow Connector 24"/>
          <p:cNvCxnSpPr>
            <a:stCxn id="11" idx="1"/>
            <a:endCxn id="30" idx="1"/>
          </p:cNvCxnSpPr>
          <p:nvPr/>
        </p:nvCxnSpPr>
        <p:spPr>
          <a:xfrm rot="10800000">
            <a:off x="4707173" y="3779863"/>
            <a:ext cx="2204331" cy="1741368"/>
          </a:xfrm>
          <a:prstGeom prst="bentConnector2">
            <a:avLst/>
          </a:prstGeom>
          <a:ln w="38100">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a:solidFill>
            <a:schemeClr val="tx1"/>
          </a:solidFill>
        </p:grpSpPr>
        <p:pic>
          <p:nvPicPr>
            <p:cNvPr id="27" name="Picture 26"/>
            <p:cNvPicPr>
              <a:picLocks noChangeAspect="1"/>
            </p:cNvPicPr>
            <p:nvPr/>
          </p:nvPicPr>
          <p:blipFill>
            <a:blip r:embed="rId3">
              <a:biLevel thresh="25000"/>
            </a:blip>
            <a:stretch>
              <a:fillRect/>
            </a:stretch>
          </p:blipFill>
          <p:spPr>
            <a:xfrm rot="16200000">
              <a:off x="3522140" y="979092"/>
              <a:ext cx="398196" cy="527457"/>
            </a:xfrm>
            <a:prstGeom prst="rect">
              <a:avLst/>
            </a:prstGeom>
            <a:grpFill/>
            <a:ln w="38100">
              <a:solidFill>
                <a:schemeClr val="tx1"/>
              </a:solidFill>
            </a:ln>
          </p:spPr>
        </p:pic>
        <p:sp>
          <p:nvSpPr>
            <p:cNvPr id="28" name="TextBox 27"/>
            <p:cNvSpPr txBox="1"/>
            <p:nvPr/>
          </p:nvSpPr>
          <p:spPr>
            <a:xfrm>
              <a:off x="1938324" y="1058154"/>
              <a:ext cx="1519184" cy="369332"/>
            </a:xfrm>
            <a:prstGeom prst="rect">
              <a:avLst/>
            </a:prstGeom>
            <a:grpFill/>
            <a:ln w="38100">
              <a:solidFill>
                <a:schemeClr val="tx1"/>
              </a:solidFill>
            </a:ln>
          </p:spPr>
          <p:txBody>
            <a:bodyPr wrap="square" rtlCol="0">
              <a:spAutoFit/>
            </a:bodyPr>
            <a:lstStyle/>
            <a:p>
              <a:pPr algn="ctr"/>
              <a:r>
                <a:rPr lang="en-US" dirty="0">
                  <a:solidFill>
                    <a:prstClr val="white"/>
                  </a:solidFill>
                </a:rPr>
                <a:t>API </a:t>
              </a:r>
              <a:r>
                <a:rPr lang="hu-HU" dirty="0">
                  <a:solidFill>
                    <a:prstClr val="white"/>
                  </a:solidFill>
                </a:rPr>
                <a:t>végpont</a:t>
              </a:r>
              <a:endParaRPr lang="en-US" dirty="0">
                <a:solidFill>
                  <a:prstClr val="white"/>
                </a:solidFill>
              </a:endParaRPr>
            </a:p>
          </p:txBody>
        </p:sp>
      </p:grpSp>
      <p:grpSp>
        <p:nvGrpSpPr>
          <p:cNvPr id="29" name="Group 28"/>
          <p:cNvGrpSpPr/>
          <p:nvPr/>
        </p:nvGrpSpPr>
        <p:grpSpPr>
          <a:xfrm>
            <a:off x="2327970" y="3381667"/>
            <a:ext cx="2642929" cy="666509"/>
            <a:chOff x="1344823" y="3365171"/>
            <a:chExt cx="2642929" cy="666509"/>
          </a:xfrm>
          <a:solidFill>
            <a:schemeClr val="tx1"/>
          </a:solidFill>
        </p:grpSpPr>
        <p:pic>
          <p:nvPicPr>
            <p:cNvPr id="30" name="Picture 29"/>
            <p:cNvPicPr>
              <a:picLocks noChangeAspect="1"/>
            </p:cNvPicPr>
            <p:nvPr/>
          </p:nvPicPr>
          <p:blipFill>
            <a:blip r:embed="rId3">
              <a:biLevel thresh="25000"/>
            </a:blip>
            <a:stretch>
              <a:fillRect/>
            </a:stretch>
          </p:blipFill>
          <p:spPr>
            <a:xfrm rot="16200000">
              <a:off x="3524926" y="3300540"/>
              <a:ext cx="398196" cy="527457"/>
            </a:xfrm>
            <a:prstGeom prst="rect">
              <a:avLst/>
            </a:prstGeom>
            <a:grpFill/>
            <a:ln w="38100">
              <a:solidFill>
                <a:schemeClr val="tx1"/>
              </a:solidFill>
            </a:ln>
          </p:spPr>
        </p:pic>
        <p:sp>
          <p:nvSpPr>
            <p:cNvPr id="31" name="TextBox 30"/>
            <p:cNvSpPr txBox="1"/>
            <p:nvPr/>
          </p:nvSpPr>
          <p:spPr>
            <a:xfrm>
              <a:off x="1344823" y="3662348"/>
              <a:ext cx="2247337" cy="369332"/>
            </a:xfrm>
            <a:prstGeom prst="rect">
              <a:avLst/>
            </a:prstGeom>
            <a:grpFill/>
            <a:ln w="38100">
              <a:solidFill>
                <a:schemeClr val="tx1"/>
              </a:solidFill>
            </a:ln>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378325" y="1689999"/>
            <a:ext cx="2592576" cy="398196"/>
            <a:chOff x="1392391" y="2185356"/>
            <a:chExt cx="2592576" cy="398196"/>
          </a:xfrm>
          <a:solidFill>
            <a:schemeClr val="tx1"/>
          </a:solidFill>
        </p:grpSpPr>
        <p:pic>
          <p:nvPicPr>
            <p:cNvPr id="33" name="Picture 32"/>
            <p:cNvPicPr>
              <a:picLocks noChangeAspect="1"/>
            </p:cNvPicPr>
            <p:nvPr/>
          </p:nvPicPr>
          <p:blipFill>
            <a:blip r:embed="rId3">
              <a:biLevel thresh="25000"/>
            </a:blip>
            <a:stretch>
              <a:fillRect/>
            </a:stretch>
          </p:blipFill>
          <p:spPr>
            <a:xfrm rot="16200000">
              <a:off x="3522141" y="2120725"/>
              <a:ext cx="398196" cy="527457"/>
            </a:xfrm>
            <a:prstGeom prst="rect">
              <a:avLst/>
            </a:prstGeom>
            <a:grpFill/>
            <a:ln w="38100">
              <a:solidFill>
                <a:schemeClr val="tx1"/>
              </a:solidFill>
            </a:ln>
          </p:spPr>
        </p:pic>
        <p:sp>
          <p:nvSpPr>
            <p:cNvPr id="34" name="TextBox 33"/>
            <p:cNvSpPr txBox="1"/>
            <p:nvPr/>
          </p:nvSpPr>
          <p:spPr>
            <a:xfrm>
              <a:off x="1392391" y="2192789"/>
              <a:ext cx="2228752" cy="369332"/>
            </a:xfrm>
            <a:prstGeom prst="rect">
              <a:avLst/>
            </a:prstGeom>
            <a:grpFill/>
            <a:ln w="38100">
              <a:solidFill>
                <a:schemeClr val="tx1"/>
              </a:solidFill>
            </a:ln>
          </p:spPr>
          <p:txBody>
            <a:bodyPr wrap="none" rtlCol="0">
              <a:spAutoFit/>
            </a:bodyPr>
            <a:lstStyle/>
            <a:p>
              <a:pPr algn="ctr"/>
              <a:r>
                <a:rPr lang="hu-HU" dirty="0">
                  <a:solidFill>
                    <a:prstClr val="white"/>
                  </a:solidFill>
                </a:rPr>
                <a:t>Publikációs végpont</a:t>
              </a:r>
              <a:endParaRPr lang="en-US" dirty="0">
                <a:solidFill>
                  <a:prstClr val="white"/>
                </a:solidFill>
              </a:endParaRPr>
            </a:p>
          </p:txBody>
        </p:sp>
      </p:grpSp>
      <p:grpSp>
        <p:nvGrpSpPr>
          <p:cNvPr id="35" name="Group 34"/>
          <p:cNvGrpSpPr/>
          <p:nvPr/>
        </p:nvGrpSpPr>
        <p:grpSpPr>
          <a:xfrm>
            <a:off x="7219015" y="1251808"/>
            <a:ext cx="3704895" cy="897331"/>
            <a:chOff x="7023943" y="1441808"/>
            <a:chExt cx="3704895" cy="897331"/>
          </a:xfrm>
          <a:solidFill>
            <a:schemeClr val="tx1"/>
          </a:solidFill>
        </p:grpSpPr>
        <p:grpSp>
          <p:nvGrpSpPr>
            <p:cNvPr id="36" name="Group 35"/>
            <p:cNvGrpSpPr/>
            <p:nvPr/>
          </p:nvGrpSpPr>
          <p:grpSpPr>
            <a:xfrm>
              <a:off x="7355047" y="1811160"/>
              <a:ext cx="3373791" cy="527979"/>
              <a:chOff x="7355047" y="1762195"/>
              <a:chExt cx="3373791" cy="527979"/>
            </a:xfrm>
            <a:grpFill/>
          </p:grpSpPr>
          <p:grpSp>
            <p:nvGrpSpPr>
              <p:cNvPr id="38" name="Group 37"/>
              <p:cNvGrpSpPr/>
              <p:nvPr/>
            </p:nvGrpSpPr>
            <p:grpSpPr>
              <a:xfrm>
                <a:off x="8722228" y="1762195"/>
                <a:ext cx="2006610" cy="527979"/>
                <a:chOff x="8519842" y="5165196"/>
                <a:chExt cx="2006610" cy="527979"/>
              </a:xfrm>
              <a:grpFill/>
            </p:grpSpPr>
            <p:pic>
              <p:nvPicPr>
                <p:cNvPr id="41" name="Picture 40"/>
                <p:cNvPicPr>
                  <a:picLocks noChangeAspect="1"/>
                </p:cNvPicPr>
                <p:nvPr/>
              </p:nvPicPr>
              <p:blipFill>
                <a:blip r:embed="rId8">
                  <a:biLevel thresh="25000"/>
                </a:blip>
                <a:stretch>
                  <a:fillRect/>
                </a:stretch>
              </p:blipFill>
              <p:spPr>
                <a:xfrm>
                  <a:off x="8519842" y="5165196"/>
                  <a:ext cx="605264" cy="527979"/>
                </a:xfrm>
                <a:prstGeom prst="rect">
                  <a:avLst/>
                </a:prstGeom>
                <a:grpFill/>
                <a:ln w="38100">
                  <a:solidFill>
                    <a:schemeClr val="tx1"/>
                  </a:solidFill>
                </a:ln>
              </p:spPr>
            </p:pic>
            <p:sp>
              <p:nvSpPr>
                <p:cNvPr id="42" name="TextBox 41"/>
                <p:cNvSpPr txBox="1"/>
                <p:nvPr/>
              </p:nvSpPr>
              <p:spPr>
                <a:xfrm>
                  <a:off x="9125106" y="5246227"/>
                  <a:ext cx="1401346" cy="369332"/>
                </a:xfrm>
                <a:prstGeom prst="rect">
                  <a:avLst/>
                </a:prstGeom>
                <a:grpFill/>
                <a:ln w="38100">
                  <a:solidFill>
                    <a:schemeClr val="tx1"/>
                  </a:solidFill>
                </a:ln>
              </p:spPr>
              <p:txBody>
                <a:bodyPr wrap="none" rtlCol="0">
                  <a:spAutoFit/>
                </a:bodyPr>
                <a:lstStyle/>
                <a:p>
                  <a:r>
                    <a:rPr lang="en-US" dirty="0">
                      <a:solidFill>
                        <a:prstClr val="white"/>
                      </a:solidFill>
                    </a:rPr>
                    <a:t>Blob </a:t>
                  </a:r>
                  <a:r>
                    <a:rPr lang="hu-HU" dirty="0">
                      <a:solidFill>
                        <a:prstClr val="white"/>
                      </a:solidFill>
                    </a:rPr>
                    <a:t>tárhely</a:t>
                  </a:r>
                  <a:endParaRPr lang="en-US" dirty="0">
                    <a:solidFill>
                      <a:prstClr val="white"/>
                    </a:solidFill>
                  </a:endParaRPr>
                </a:p>
              </p:txBody>
            </p:sp>
          </p:grpSp>
          <p:pic>
            <p:nvPicPr>
              <p:cNvPr id="39" name="Picture 38"/>
              <p:cNvPicPr>
                <a:picLocks noChangeAspect="1"/>
              </p:cNvPicPr>
              <p:nvPr/>
            </p:nvPicPr>
            <p:blipFill>
              <a:blip r:embed="rId9">
                <a:biLevel thresh="25000"/>
              </a:blip>
              <a:stretch>
                <a:fillRect/>
              </a:stretch>
            </p:blipFill>
            <p:spPr>
              <a:xfrm>
                <a:off x="7355047" y="1788762"/>
                <a:ext cx="576373" cy="474843"/>
              </a:xfrm>
              <a:prstGeom prst="rect">
                <a:avLst/>
              </a:prstGeom>
              <a:grpFill/>
              <a:ln w="38100">
                <a:solidFill>
                  <a:schemeClr val="tx1"/>
                </a:solidFill>
              </a:ln>
            </p:spPr>
          </p:pic>
          <p:cxnSp>
            <p:nvCxnSpPr>
              <p:cNvPr id="40" name="Elbow Connector 39"/>
              <p:cNvCxnSpPr>
                <a:stCxn id="39" idx="3"/>
                <a:endCxn id="41" idx="1"/>
              </p:cNvCxnSpPr>
              <p:nvPr/>
            </p:nvCxnSpPr>
            <p:spPr>
              <a:xfrm>
                <a:off x="7931420" y="2026184"/>
                <a:ext cx="790808" cy="1"/>
              </a:xfrm>
              <a:prstGeom prst="bentConnector3">
                <a:avLst/>
              </a:prstGeom>
              <a:grpFill/>
              <a:ln w="381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444691" cy="369332"/>
            </a:xfrm>
            <a:prstGeom prst="rect">
              <a:avLst/>
            </a:prstGeom>
            <a:grpFill/>
            <a:ln w="38100">
              <a:solidFill>
                <a:schemeClr val="tx1"/>
              </a:solidFill>
            </a:ln>
          </p:spPr>
          <p:txBody>
            <a:bodyPr wrap="none" rtlCol="0">
              <a:spAutoFit/>
            </a:bodyPr>
            <a:lstStyle/>
            <a:p>
              <a:r>
                <a:rPr lang="hu-HU" dirty="0">
                  <a:solidFill>
                    <a:prstClr val="white"/>
                  </a:solidFill>
                </a:rPr>
                <a:t>Fájlszerverre</a:t>
              </a:r>
              <a:endParaRPr lang="en-US" dirty="0">
                <a:solidFill>
                  <a:prstClr val="white"/>
                </a:solidFill>
              </a:endParaRPr>
            </a:p>
          </p:txBody>
        </p:sp>
      </p:grpSp>
      <p:cxnSp>
        <p:nvCxnSpPr>
          <p:cNvPr id="43" name="Straight Arrow Connector 42"/>
          <p:cNvCxnSpPr>
            <a:stCxn id="54" idx="3"/>
            <a:endCxn id="39" idx="1"/>
          </p:cNvCxnSpPr>
          <p:nvPr/>
        </p:nvCxnSpPr>
        <p:spPr>
          <a:xfrm>
            <a:off x="6203790" y="1885148"/>
            <a:ext cx="1346329" cy="1"/>
          </a:xfrm>
          <a:prstGeom prst="straightConnector1">
            <a:avLst/>
          </a:prstGeom>
          <a:ln w="38100">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38100">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38100">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a:solidFill>
            <a:schemeClr val="tx1"/>
          </a:solidFill>
        </p:grpSpPr>
        <p:pic>
          <p:nvPicPr>
            <p:cNvPr id="48" name="Picture 47"/>
            <p:cNvPicPr>
              <a:picLocks noChangeAspect="1"/>
            </p:cNvPicPr>
            <p:nvPr/>
          </p:nvPicPr>
          <p:blipFill>
            <a:blip r:embed="rId10">
              <a:biLevel thresh="25000"/>
            </a:blip>
            <a:stretch>
              <a:fillRect/>
            </a:stretch>
          </p:blipFill>
          <p:spPr>
            <a:xfrm>
              <a:off x="144154" y="2312570"/>
              <a:ext cx="435794" cy="614504"/>
            </a:xfrm>
            <a:prstGeom prst="rect">
              <a:avLst/>
            </a:prstGeom>
            <a:grpFill/>
            <a:ln w="38100">
              <a:solidFill>
                <a:schemeClr val="tx1"/>
              </a:solidFill>
            </a:ln>
          </p:spPr>
        </p:pic>
        <p:pic>
          <p:nvPicPr>
            <p:cNvPr id="49" name="Picture 48"/>
            <p:cNvPicPr>
              <a:picLocks noChangeAspect="1"/>
            </p:cNvPicPr>
            <p:nvPr/>
          </p:nvPicPr>
          <p:blipFill>
            <a:blip r:embed="rId11">
              <a:biLevel thresh="25000"/>
            </a:blip>
            <a:stretch>
              <a:fillRect/>
            </a:stretch>
          </p:blipFill>
          <p:spPr>
            <a:xfrm>
              <a:off x="1369250" y="2442108"/>
              <a:ext cx="576373" cy="380566"/>
            </a:xfrm>
            <a:prstGeom prst="rect">
              <a:avLst/>
            </a:prstGeom>
            <a:grpFill/>
            <a:ln w="38100">
              <a:solidFill>
                <a:schemeClr val="tx1"/>
              </a:solidFill>
            </a:ln>
          </p:spPr>
        </p:pic>
        <p:pic>
          <p:nvPicPr>
            <p:cNvPr id="50" name="Picture 49"/>
            <p:cNvPicPr>
              <a:picLocks noChangeAspect="1"/>
            </p:cNvPicPr>
            <p:nvPr/>
          </p:nvPicPr>
          <p:blipFill>
            <a:blip r:embed="rId12">
              <a:biLevel thresh="25000"/>
            </a:blip>
            <a:stretch>
              <a:fillRect/>
            </a:stretch>
          </p:blipFill>
          <p:spPr>
            <a:xfrm>
              <a:off x="625228" y="2419998"/>
              <a:ext cx="679390" cy="424786"/>
            </a:xfrm>
            <a:prstGeom prst="rect">
              <a:avLst/>
            </a:prstGeom>
            <a:grpFill/>
            <a:ln w="38100">
              <a:solidFill>
                <a:schemeClr val="tx1"/>
              </a:solidFill>
            </a:ln>
          </p:spPr>
        </p:pic>
      </p:grpSp>
      <p:cxnSp>
        <p:nvCxnSpPr>
          <p:cNvPr id="51" name="Straight Arrow Connector 50"/>
          <p:cNvCxnSpPr>
            <a:endCxn id="7" idx="0"/>
          </p:cNvCxnSpPr>
          <p:nvPr/>
        </p:nvCxnSpPr>
        <p:spPr>
          <a:xfrm>
            <a:off x="1245822" y="2775591"/>
            <a:ext cx="5544" cy="55360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solidFill>
                  <a:prstClr val="white"/>
                </a:solidFill>
              </a:rPr>
              <a:t>Mérés, monitorozás</a:t>
            </a:r>
            <a:endParaRPr lang="en-US" dirty="0">
              <a:solidFill>
                <a:prstClr val="white"/>
              </a:solidFill>
            </a:endParaRPr>
          </a:p>
        </p:txBody>
      </p:sp>
      <p:pic>
        <p:nvPicPr>
          <p:cNvPr id="54" name="Picture 53"/>
          <p:cNvPicPr>
            <a:picLocks noChangeAspect="1"/>
          </p:cNvPicPr>
          <p:nvPr/>
        </p:nvPicPr>
        <p:blipFill>
          <a:blip r:embed="rId9">
            <a:biLevel thresh="25000"/>
          </a:blip>
          <a:stretch>
            <a:fillRect/>
          </a:stretch>
        </p:blipFill>
        <p:spPr>
          <a:xfrm>
            <a:off x="5627417" y="1647726"/>
            <a:ext cx="576373" cy="474843"/>
          </a:xfrm>
          <a:prstGeom prst="rect">
            <a:avLst/>
          </a:prstGeom>
          <a:solidFill>
            <a:schemeClr val="tx1"/>
          </a:solidFill>
          <a:ln w="38100">
            <a:solidFill>
              <a:schemeClr val="tx1"/>
            </a:solidFill>
          </a:ln>
        </p:spPr>
      </p:pic>
      <p:sp>
        <p:nvSpPr>
          <p:cNvPr id="55" name="TextBox 54"/>
          <p:cNvSpPr txBox="1"/>
          <p:nvPr/>
        </p:nvSpPr>
        <p:spPr>
          <a:xfrm>
            <a:off x="5198900" y="918035"/>
            <a:ext cx="1765163" cy="369332"/>
          </a:xfrm>
          <a:prstGeom prst="rect">
            <a:avLst/>
          </a:prstGeom>
          <a:solidFill>
            <a:schemeClr val="tx1"/>
          </a:solidFill>
          <a:ln w="38100">
            <a:solidFill>
              <a:schemeClr val="tx1"/>
            </a:solidFill>
          </a:ln>
        </p:spPr>
        <p:txBody>
          <a:bodyPr wrap="none" rtlCol="0">
            <a:spAutoFit/>
          </a:bodyPr>
          <a:lstStyle/>
          <a:p>
            <a:r>
              <a:rPr lang="hu-HU" dirty="0">
                <a:solidFill>
                  <a:prstClr val="white"/>
                </a:solidFill>
              </a:rPr>
              <a:t>Telepítő szerver</a:t>
            </a:r>
            <a:endParaRPr lang="en-US" dirty="0">
              <a:solidFill>
                <a:prstClr val="white"/>
              </a:solidFill>
            </a:endParaRPr>
          </a:p>
        </p:txBody>
      </p:sp>
      <p:cxnSp>
        <p:nvCxnSpPr>
          <p:cNvPr id="56" name="Straight Arrow Connector 55"/>
          <p:cNvCxnSpPr>
            <a:stCxn id="33" idx="2"/>
            <a:endCxn id="54" idx="1"/>
          </p:cNvCxnSpPr>
          <p:nvPr/>
        </p:nvCxnSpPr>
        <p:spPr>
          <a:xfrm flipV="1">
            <a:off x="4970902" y="1885148"/>
            <a:ext cx="656515" cy="3949"/>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hu-HU" dirty="0" err="1"/>
              <a:t>Architekturális</a:t>
            </a:r>
            <a:r>
              <a:rPr lang="hu-HU" dirty="0"/>
              <a:t> felépítés</a:t>
            </a:r>
          </a:p>
        </p:txBody>
      </p:sp>
    </p:spTree>
    <p:extLst>
      <p:ext uri="{BB962C8B-B14F-4D97-AF65-F5344CB8AC3E}">
        <p14:creationId xmlns:p14="http://schemas.microsoft.com/office/powerpoint/2010/main" val="15787231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21" name="Picture 20"/>
          <p:cNvPicPr>
            <a:picLocks noChangeAspect="1"/>
          </p:cNvPicPr>
          <p:nvPr/>
        </p:nvPicPr>
        <p:blipFill>
          <a:blip r:embed="rId10"/>
          <a:stretch>
            <a:fillRect/>
          </a:stretch>
        </p:blipFill>
        <p:spPr>
          <a:xfrm>
            <a:off x="1" y="3743009"/>
            <a:ext cx="4822369" cy="3124661"/>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hu-HU" sz="4000" dirty="0">
                <a:solidFill>
                  <a:srgbClr val="FFFFFF"/>
                </a:solidFill>
                <a:latin typeface="Segoe UI Light" panose="020B0502040204020203" pitchFamily="34" charset="0"/>
                <a:cs typeface="Segoe UI Light" panose="020B0502040204020203" pitchFamily="34" charset="0"/>
              </a:rPr>
              <a:t>Automatikus skálázás</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1"/>
            <a:stretch>
              <a:fillRect/>
            </a:stretch>
          </p:blipFill>
          <p:spPr>
            <a:xfrm>
              <a:off x="9827324" y="-40038"/>
              <a:ext cx="934789" cy="1104751"/>
            </a:xfrm>
            <a:prstGeom prst="rect">
              <a:avLst/>
            </a:prstGeom>
          </p:spPr>
        </p:pic>
        <p:pic>
          <p:nvPicPr>
            <p:cNvPr id="40" name="Picture 39"/>
            <p:cNvPicPr>
              <a:picLocks noChangeAspect="1"/>
            </p:cNvPicPr>
            <p:nvPr/>
          </p:nvPicPr>
          <p:blipFill>
            <a:blip r:embed="rId15"/>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sp>
        <p:nvSpPr>
          <p:cNvPr id="32" name="Szövegdoboz 31"/>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
        <p:nvSpPr>
          <p:cNvPr id="34" name="Szövegdoboz 31"/>
          <p:cNvSpPr txBox="1"/>
          <p:nvPr/>
        </p:nvSpPr>
        <p:spPr>
          <a:xfrm rot="2094613">
            <a:off x="9800102" y="2756198"/>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Tree>
    <p:extLst>
      <p:ext uri="{BB962C8B-B14F-4D97-AF65-F5344CB8AC3E}">
        <p14:creationId xmlns:p14="http://schemas.microsoft.com/office/powerpoint/2010/main" val="241022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9"/>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1"/>
          <a:stretch>
            <a:fillRect/>
          </a:stretch>
        </p:blipFill>
        <p:spPr>
          <a:xfrm>
            <a:off x="215340" y="3302216"/>
            <a:ext cx="2092500" cy="2340000"/>
          </a:xfrm>
          <a:prstGeom prst="rect">
            <a:avLst/>
          </a:prstGeom>
        </p:spPr>
      </p:pic>
      <p:pic>
        <p:nvPicPr>
          <p:cNvPr id="28" name="Picture 27"/>
          <p:cNvPicPr>
            <a:picLocks noChangeAspect="1"/>
          </p:cNvPicPr>
          <p:nvPr/>
        </p:nvPicPr>
        <p:blipFill>
          <a:blip r:embed="rId9"/>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2"/>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3"/>
            <a:stretch>
              <a:fillRect/>
            </a:stretch>
          </p:blipFill>
          <p:spPr>
            <a:xfrm>
              <a:off x="768089" y="-1605208"/>
              <a:ext cx="3768750" cy="5613751"/>
            </a:xfrm>
            <a:prstGeom prst="rect">
              <a:avLst/>
            </a:prstGeom>
          </p:spPr>
        </p:pic>
        <p:pic>
          <p:nvPicPr>
            <p:cNvPr id="43" name="Picture 42"/>
            <p:cNvPicPr>
              <a:picLocks noChangeAspect="1"/>
            </p:cNvPicPr>
            <p:nvPr/>
          </p:nvPicPr>
          <p:blipFill>
            <a:blip r:embed="rId1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3"/>
            <a:stretch>
              <a:fillRect/>
            </a:stretch>
          </p:blipFill>
          <p:spPr>
            <a:xfrm>
              <a:off x="768089" y="-1605208"/>
              <a:ext cx="3768750" cy="5613751"/>
            </a:xfrm>
            <a:prstGeom prst="rect">
              <a:avLst/>
            </a:prstGeom>
          </p:spPr>
        </p:pic>
        <p:pic>
          <p:nvPicPr>
            <p:cNvPr id="49" name="Picture 48"/>
            <p:cNvPicPr>
              <a:picLocks noChangeAspect="1"/>
            </p:cNvPicPr>
            <p:nvPr/>
          </p:nvPicPr>
          <p:blipFill>
            <a:blip r:embed="rId1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3"/>
            <a:stretch>
              <a:fillRect/>
            </a:stretch>
          </p:blipFill>
          <p:spPr>
            <a:xfrm>
              <a:off x="768089" y="-1605208"/>
              <a:ext cx="3768750" cy="5613751"/>
            </a:xfrm>
            <a:prstGeom prst="rect">
              <a:avLst/>
            </a:prstGeom>
          </p:spPr>
        </p:pic>
        <p:pic>
          <p:nvPicPr>
            <p:cNvPr id="52" name="Picture 51"/>
            <p:cNvPicPr>
              <a:picLocks noChangeAspect="1"/>
            </p:cNvPicPr>
            <p:nvPr/>
          </p:nvPicPr>
          <p:blipFill>
            <a:blip r:embed="rId14"/>
            <a:stretch>
              <a:fillRect/>
            </a:stretch>
          </p:blipFill>
          <p:spPr>
            <a:xfrm>
              <a:off x="1755198" y="534480"/>
              <a:ext cx="1361250" cy="1800000"/>
            </a:xfrm>
            <a:prstGeom prst="rect">
              <a:avLst/>
            </a:prstGeom>
          </p:spPr>
        </p:pic>
      </p:grpSp>
      <p:sp>
        <p:nvSpPr>
          <p:cNvPr id="39" name="TextBox 38"/>
          <p:cNvSpPr txBox="1"/>
          <p:nvPr/>
        </p:nvSpPr>
        <p:spPr>
          <a:xfrm>
            <a:off x="581025" y="1657972"/>
            <a:ext cx="3600450" cy="1938992"/>
          </a:xfrm>
          <a:prstGeom prst="rect">
            <a:avLst/>
          </a:prstGeom>
          <a:noFill/>
        </p:spPr>
        <p:txBody>
          <a:bodyPr wrap="square" rtlCol="0">
            <a:spAutoFit/>
          </a:bodyPr>
          <a:lstStyle/>
          <a:p>
            <a:r>
              <a:rPr lang="hu-HU" sz="4000" dirty="0">
                <a:solidFill>
                  <a:srgbClr val="FFFFFF"/>
                </a:solidFill>
                <a:latin typeface="Segoe UI Light" panose="020B0502040204020203" pitchFamily="34" charset="0"/>
                <a:cs typeface="Segoe UI Light" panose="020B0502040204020203" pitchFamily="34" charset="0"/>
              </a:rPr>
              <a:t>Automatikus skálázás</a:t>
            </a:r>
            <a:endParaRPr lang="en-US" sz="4000" dirty="0">
              <a:solidFill>
                <a:srgbClr val="FFFFFF"/>
              </a:solidFill>
              <a:latin typeface="Segoe UI Light" panose="020B0502040204020203" pitchFamily="34" charset="0"/>
              <a:cs typeface="Segoe UI Light" panose="020B0502040204020203" pitchFamily="34" charset="0"/>
            </a:endParaRPr>
          </a:p>
          <a:p>
            <a:endParaRPr lang="en-US" sz="4000" dirty="0">
              <a:solidFill>
                <a:srgbClr val="FFFFFF"/>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9"/>
            <a:stretch>
              <a:fillRect/>
            </a:stretch>
          </p:blipFill>
          <p:spPr>
            <a:xfrm>
              <a:off x="9827324" y="-40038"/>
              <a:ext cx="934789" cy="1104751"/>
            </a:xfrm>
            <a:prstGeom prst="rect">
              <a:avLst/>
            </a:prstGeom>
          </p:spPr>
        </p:pic>
        <p:pic>
          <p:nvPicPr>
            <p:cNvPr id="44" name="Picture 43"/>
            <p:cNvPicPr>
              <a:picLocks noChangeAspect="1"/>
            </p:cNvPicPr>
            <p:nvPr/>
          </p:nvPicPr>
          <p:blipFill>
            <a:blip r:embed="rId15"/>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sp>
        <p:nvSpPr>
          <p:cNvPr id="45" name="Szövegdoboz 31"/>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
        <p:nvSpPr>
          <p:cNvPr id="53" name="Szövegdoboz 31"/>
          <p:cNvSpPr txBox="1"/>
          <p:nvPr/>
        </p:nvSpPr>
        <p:spPr>
          <a:xfrm rot="2094613">
            <a:off x="9800102" y="2756198"/>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Tree>
    <p:extLst>
      <p:ext uri="{BB962C8B-B14F-4D97-AF65-F5344CB8AC3E}">
        <p14:creationId xmlns:p14="http://schemas.microsoft.com/office/powerpoint/2010/main" val="377064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4"/>
            <a:stretch>
              <a:fillRect/>
            </a:stretch>
          </p:blipFill>
          <p:spPr>
            <a:xfrm>
              <a:off x="768089" y="-1605208"/>
              <a:ext cx="3768750" cy="5613751"/>
            </a:xfrm>
            <a:prstGeom prst="rect">
              <a:avLst/>
            </a:prstGeom>
          </p:spPr>
        </p:pic>
        <p:pic>
          <p:nvPicPr>
            <p:cNvPr id="45" name="Picture 44"/>
            <p:cNvPicPr>
              <a:picLocks noChangeAspect="1"/>
            </p:cNvPicPr>
            <p:nvPr/>
          </p:nvPicPr>
          <p:blipFill>
            <a:blip r:embed="rId5"/>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6"/>
          <a:stretch>
            <a:fillRect/>
          </a:stretch>
        </p:blipFill>
        <p:spPr>
          <a:xfrm>
            <a:off x="2845363" y="4756882"/>
            <a:ext cx="2172796" cy="1400076"/>
          </a:xfrm>
          <a:prstGeom prst="rect">
            <a:avLst/>
          </a:prstGeom>
        </p:spPr>
      </p:pic>
      <p:pic>
        <p:nvPicPr>
          <p:cNvPr id="30" name="Picture 29"/>
          <p:cNvPicPr>
            <a:picLocks noChangeAspect="1"/>
          </p:cNvPicPr>
          <p:nvPr/>
        </p:nvPicPr>
        <p:blipFill>
          <a:blip r:embed="rId7"/>
          <a:stretch>
            <a:fillRect/>
          </a:stretch>
        </p:blipFill>
        <p:spPr>
          <a:xfrm>
            <a:off x="6609503" y="0"/>
            <a:ext cx="5582498" cy="3614057"/>
          </a:xfrm>
          <a:prstGeom prst="rect">
            <a:avLst/>
          </a:prstGeom>
        </p:spPr>
      </p:pic>
      <p:pic>
        <p:nvPicPr>
          <p:cNvPr id="38" name="Picture 37"/>
          <p:cNvPicPr>
            <a:picLocks noChangeAspect="1"/>
          </p:cNvPicPr>
          <p:nvPr/>
        </p:nvPicPr>
        <p:blipFill>
          <a:blip r:embed="rId8"/>
          <a:stretch>
            <a:fillRect/>
          </a:stretch>
        </p:blipFill>
        <p:spPr>
          <a:xfrm>
            <a:off x="8314314" y="267557"/>
            <a:ext cx="3327550" cy="2147980"/>
          </a:xfrm>
          <a:prstGeom prst="rect">
            <a:avLst/>
          </a:prstGeom>
        </p:spPr>
      </p:pic>
      <p:pic>
        <p:nvPicPr>
          <p:cNvPr id="18" name="Picture 17"/>
          <p:cNvPicPr>
            <a:picLocks noChangeAspect="1"/>
          </p:cNvPicPr>
          <p:nvPr/>
        </p:nvPicPr>
        <p:blipFill>
          <a:blip r:embed="rId9"/>
          <a:stretch>
            <a:fillRect/>
          </a:stretch>
        </p:blipFill>
        <p:spPr>
          <a:xfrm>
            <a:off x="3412002" y="1562735"/>
            <a:ext cx="6671087" cy="4310549"/>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4"/>
            <a:stretch>
              <a:fillRect/>
            </a:stretch>
          </p:blipFill>
          <p:spPr>
            <a:xfrm>
              <a:off x="768089" y="-1605208"/>
              <a:ext cx="3768750" cy="5613751"/>
            </a:xfrm>
            <a:prstGeom prst="rect">
              <a:avLst/>
            </a:prstGeom>
          </p:spPr>
        </p:pic>
        <p:pic>
          <p:nvPicPr>
            <p:cNvPr id="43" name="Picture 42"/>
            <p:cNvPicPr>
              <a:picLocks noChangeAspect="1"/>
            </p:cNvPicPr>
            <p:nvPr/>
          </p:nvPicPr>
          <p:blipFill>
            <a:blip r:embed="rId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4"/>
            <a:stretch>
              <a:fillRect/>
            </a:stretch>
          </p:blipFill>
          <p:spPr>
            <a:xfrm>
              <a:off x="768089" y="-1605208"/>
              <a:ext cx="3768750" cy="5613751"/>
            </a:xfrm>
            <a:prstGeom prst="rect">
              <a:avLst/>
            </a:prstGeom>
          </p:spPr>
        </p:pic>
        <p:pic>
          <p:nvPicPr>
            <p:cNvPr id="49" name="Picture 48"/>
            <p:cNvPicPr>
              <a:picLocks noChangeAspect="1"/>
            </p:cNvPicPr>
            <p:nvPr/>
          </p:nvPicPr>
          <p:blipFill>
            <a:blip r:embed="rId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4"/>
            <a:stretch>
              <a:fillRect/>
            </a:stretch>
          </p:blipFill>
          <p:spPr>
            <a:xfrm>
              <a:off x="768089" y="-1605208"/>
              <a:ext cx="3768750" cy="5613751"/>
            </a:xfrm>
            <a:prstGeom prst="rect">
              <a:avLst/>
            </a:prstGeom>
          </p:spPr>
        </p:pic>
        <p:pic>
          <p:nvPicPr>
            <p:cNvPr id="52" name="Picture 51"/>
            <p:cNvPicPr>
              <a:picLocks noChangeAspect="1"/>
            </p:cNvPicPr>
            <p:nvPr/>
          </p:nvPicPr>
          <p:blipFill>
            <a:blip r:embed="rId5"/>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4"/>
            <a:stretch>
              <a:fillRect/>
            </a:stretch>
          </p:blipFill>
          <p:spPr>
            <a:xfrm>
              <a:off x="768089" y="-1605208"/>
              <a:ext cx="3768750" cy="5613751"/>
            </a:xfrm>
            <a:prstGeom prst="rect">
              <a:avLst/>
            </a:prstGeom>
          </p:spPr>
        </p:pic>
        <p:pic>
          <p:nvPicPr>
            <p:cNvPr id="55" name="Picture 54"/>
            <p:cNvPicPr>
              <a:picLocks noChangeAspect="1"/>
            </p:cNvPicPr>
            <p:nvPr/>
          </p:nvPicPr>
          <p:blipFill>
            <a:blip r:embed="rId5"/>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4"/>
            <a:stretch>
              <a:fillRect/>
            </a:stretch>
          </p:blipFill>
          <p:spPr>
            <a:xfrm>
              <a:off x="768089" y="-1605208"/>
              <a:ext cx="3768750" cy="5613751"/>
            </a:xfrm>
            <a:prstGeom prst="rect">
              <a:avLst/>
            </a:prstGeom>
          </p:spPr>
        </p:pic>
        <p:pic>
          <p:nvPicPr>
            <p:cNvPr id="58" name="Picture 57"/>
            <p:cNvPicPr>
              <a:picLocks noChangeAspect="1"/>
            </p:cNvPicPr>
            <p:nvPr/>
          </p:nvPicPr>
          <p:blipFill>
            <a:blip r:embed="rId5"/>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4"/>
            <a:stretch>
              <a:fillRect/>
            </a:stretch>
          </p:blipFill>
          <p:spPr>
            <a:xfrm>
              <a:off x="768089" y="-1605208"/>
              <a:ext cx="3768750" cy="5613751"/>
            </a:xfrm>
            <a:prstGeom prst="rect">
              <a:avLst/>
            </a:prstGeom>
          </p:spPr>
        </p:pic>
        <p:pic>
          <p:nvPicPr>
            <p:cNvPr id="61" name="Picture 60"/>
            <p:cNvPicPr>
              <a:picLocks noChangeAspect="1"/>
            </p:cNvPicPr>
            <p:nvPr/>
          </p:nvPicPr>
          <p:blipFill>
            <a:blip r:embed="rId5"/>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4"/>
            <a:stretch>
              <a:fillRect/>
            </a:stretch>
          </p:blipFill>
          <p:spPr>
            <a:xfrm>
              <a:off x="768089" y="-1605208"/>
              <a:ext cx="3768750" cy="5613751"/>
            </a:xfrm>
            <a:prstGeom prst="rect">
              <a:avLst/>
            </a:prstGeom>
          </p:spPr>
        </p:pic>
        <p:pic>
          <p:nvPicPr>
            <p:cNvPr id="64" name="Picture 63"/>
            <p:cNvPicPr>
              <a:picLocks noChangeAspect="1"/>
            </p:cNvPicPr>
            <p:nvPr/>
          </p:nvPicPr>
          <p:blipFill>
            <a:blip r:embed="rId5"/>
            <a:stretch>
              <a:fillRect/>
            </a:stretch>
          </p:blipFill>
          <p:spPr>
            <a:xfrm>
              <a:off x="1755198" y="534480"/>
              <a:ext cx="1361250" cy="1800000"/>
            </a:xfrm>
            <a:prstGeom prst="rect">
              <a:avLst/>
            </a:prstGeom>
          </p:spPr>
        </p:pic>
      </p:grpSp>
      <p:grpSp>
        <p:nvGrpSpPr>
          <p:cNvPr id="65" name="Group 64"/>
          <p:cNvGrpSpPr/>
          <p:nvPr/>
        </p:nvGrpSpPr>
        <p:grpSpPr>
          <a:xfrm>
            <a:off x="10320858" y="1673787"/>
            <a:ext cx="2712308" cy="4040125"/>
            <a:chOff x="768089" y="-1605208"/>
            <a:chExt cx="3768750" cy="5613751"/>
          </a:xfrm>
        </p:grpSpPr>
        <p:pic>
          <p:nvPicPr>
            <p:cNvPr id="66" name="Picture 65"/>
            <p:cNvPicPr>
              <a:picLocks noChangeAspect="1"/>
            </p:cNvPicPr>
            <p:nvPr/>
          </p:nvPicPr>
          <p:blipFill>
            <a:blip r:embed="rId4"/>
            <a:stretch>
              <a:fillRect/>
            </a:stretch>
          </p:blipFill>
          <p:spPr>
            <a:xfrm>
              <a:off x="768089" y="-1605208"/>
              <a:ext cx="3768750" cy="5613751"/>
            </a:xfrm>
            <a:prstGeom prst="rect">
              <a:avLst/>
            </a:prstGeom>
          </p:spPr>
        </p:pic>
        <p:pic>
          <p:nvPicPr>
            <p:cNvPr id="67" name="Picture 66"/>
            <p:cNvPicPr>
              <a:picLocks noChangeAspect="1"/>
            </p:cNvPicPr>
            <p:nvPr/>
          </p:nvPicPr>
          <p:blipFill>
            <a:blip r:embed="rId5"/>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6"/>
          <a:stretch>
            <a:fillRect/>
          </a:stretch>
        </p:blipFill>
        <p:spPr>
          <a:xfrm>
            <a:off x="3759299" y="5344301"/>
            <a:ext cx="2172796" cy="1400076"/>
          </a:xfrm>
          <a:prstGeom prst="rect">
            <a:avLst/>
          </a:prstGeom>
        </p:spPr>
      </p:pic>
      <p:pic>
        <p:nvPicPr>
          <p:cNvPr id="78" name="Picture 77"/>
          <p:cNvPicPr>
            <a:picLocks noChangeAspect="1"/>
          </p:cNvPicPr>
          <p:nvPr/>
        </p:nvPicPr>
        <p:blipFill>
          <a:blip r:embed="rId6"/>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1" name="Picture 80"/>
          <p:cNvPicPr>
            <a:picLocks noChangeAspect="1"/>
          </p:cNvPicPr>
          <p:nvPr/>
        </p:nvPicPr>
        <p:blipFill>
          <a:blip r:embed="rId13"/>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4"/>
          <a:stretch>
            <a:fillRect/>
          </a:stretch>
        </p:blipFill>
        <p:spPr>
          <a:xfrm>
            <a:off x="2788810" y="4960912"/>
            <a:ext cx="447874" cy="1224190"/>
          </a:xfrm>
          <a:prstGeom prst="rect">
            <a:avLst/>
          </a:prstGeom>
        </p:spPr>
      </p:pic>
      <p:sp>
        <p:nvSpPr>
          <p:cNvPr id="85" name="TextBox 84"/>
          <p:cNvSpPr txBox="1"/>
          <p:nvPr/>
        </p:nvSpPr>
        <p:spPr>
          <a:xfrm>
            <a:off x="581025" y="1657972"/>
            <a:ext cx="3600450" cy="1938992"/>
          </a:xfrm>
          <a:prstGeom prst="rect">
            <a:avLst/>
          </a:prstGeom>
          <a:noFill/>
        </p:spPr>
        <p:txBody>
          <a:bodyPr wrap="square" rtlCol="0">
            <a:spAutoFit/>
          </a:bodyPr>
          <a:lstStyle/>
          <a:p>
            <a:r>
              <a:rPr lang="hu-HU" sz="4000" dirty="0">
                <a:solidFill>
                  <a:srgbClr val="FFFFFF"/>
                </a:solidFill>
                <a:latin typeface="Segoe UI Light" panose="020B0502040204020203" pitchFamily="34" charset="0"/>
                <a:cs typeface="Segoe UI Light" panose="020B0502040204020203" pitchFamily="34" charset="0"/>
              </a:rPr>
              <a:t>Automatikus skálázás</a:t>
            </a:r>
            <a:endParaRPr lang="en-US" sz="4000" dirty="0">
              <a:solidFill>
                <a:srgbClr val="FFFFFF"/>
              </a:solidFill>
              <a:latin typeface="Segoe UI Light" panose="020B0502040204020203" pitchFamily="34" charset="0"/>
              <a:cs typeface="Segoe UI Light" panose="020B0502040204020203" pitchFamily="34" charset="0"/>
            </a:endParaRPr>
          </a:p>
          <a:p>
            <a:endParaRPr lang="en-US" sz="4000" dirty="0">
              <a:solidFill>
                <a:srgbClr val="FFFFFF"/>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5"/>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4"/>
            <a:stretch>
              <a:fillRect/>
            </a:stretch>
          </p:blipFill>
          <p:spPr>
            <a:xfrm>
              <a:off x="768089" y="-1605208"/>
              <a:ext cx="3768750" cy="5613751"/>
            </a:xfrm>
            <a:prstGeom prst="rect">
              <a:avLst/>
            </a:prstGeom>
          </p:spPr>
        </p:pic>
        <p:pic>
          <p:nvPicPr>
            <p:cNvPr id="70" name="Picture 69"/>
            <p:cNvPicPr>
              <a:picLocks noChangeAspect="1"/>
            </p:cNvPicPr>
            <p:nvPr/>
          </p:nvPicPr>
          <p:blipFill>
            <a:blip r:embed="rId5"/>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4"/>
            <a:stretch>
              <a:fillRect/>
            </a:stretch>
          </p:blipFill>
          <p:spPr>
            <a:xfrm>
              <a:off x="768089" y="-1605208"/>
              <a:ext cx="3768750" cy="5613751"/>
            </a:xfrm>
            <a:prstGeom prst="rect">
              <a:avLst/>
            </a:prstGeom>
          </p:spPr>
        </p:pic>
        <p:pic>
          <p:nvPicPr>
            <p:cNvPr id="73" name="Picture 72"/>
            <p:cNvPicPr>
              <a:picLocks noChangeAspect="1"/>
            </p:cNvPicPr>
            <p:nvPr/>
          </p:nvPicPr>
          <p:blipFill>
            <a:blip r:embed="rId5"/>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4"/>
            <a:stretch>
              <a:fillRect/>
            </a:stretch>
          </p:blipFill>
          <p:spPr>
            <a:xfrm>
              <a:off x="768089" y="-1605208"/>
              <a:ext cx="3768750" cy="5613751"/>
            </a:xfrm>
            <a:prstGeom prst="rect">
              <a:avLst/>
            </a:prstGeom>
          </p:spPr>
        </p:pic>
        <p:pic>
          <p:nvPicPr>
            <p:cNvPr id="76" name="Picture 75"/>
            <p:cNvPicPr>
              <a:picLocks noChangeAspect="1"/>
            </p:cNvPicPr>
            <p:nvPr/>
          </p:nvPicPr>
          <p:blipFill>
            <a:blip r:embed="rId5"/>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sp>
        <p:nvSpPr>
          <p:cNvPr id="84" name="Szövegdoboz 31"/>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
        <p:nvSpPr>
          <p:cNvPr id="87" name="Szövegdoboz 31"/>
          <p:cNvSpPr txBox="1"/>
          <p:nvPr/>
        </p:nvSpPr>
        <p:spPr>
          <a:xfrm rot="2094613">
            <a:off x="9800102" y="2756198"/>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Tree>
    <p:extLst>
      <p:ext uri="{BB962C8B-B14F-4D97-AF65-F5344CB8AC3E}">
        <p14:creationId xmlns:p14="http://schemas.microsoft.com/office/powerpoint/2010/main" val="52672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Kézi skálázás</a:t>
            </a:r>
          </a:p>
        </p:txBody>
      </p:sp>
      <p:pic>
        <p:nvPicPr>
          <p:cNvPr id="5" name="Kép 4"/>
          <p:cNvPicPr>
            <a:picLocks noChangeAspect="1"/>
          </p:cNvPicPr>
          <p:nvPr/>
        </p:nvPicPr>
        <p:blipFill>
          <a:blip r:embed="rId3"/>
          <a:stretch>
            <a:fillRect/>
          </a:stretch>
        </p:blipFill>
        <p:spPr>
          <a:xfrm>
            <a:off x="6339751" y="1322048"/>
            <a:ext cx="4802375" cy="5041138"/>
          </a:xfrm>
          <a:prstGeom prst="rect">
            <a:avLst/>
          </a:prstGeom>
        </p:spPr>
      </p:pic>
      <p:sp>
        <p:nvSpPr>
          <p:cNvPr id="4" name="TextBox 3"/>
          <p:cNvSpPr txBox="1"/>
          <p:nvPr/>
        </p:nvSpPr>
        <p:spPr>
          <a:xfrm>
            <a:off x="767255" y="1408386"/>
            <a:ext cx="4309242" cy="1957459"/>
          </a:xfrm>
          <a:prstGeom prst="rect">
            <a:avLst/>
          </a:prstGeom>
          <a:noFill/>
        </p:spPr>
        <p:txBody>
          <a:bodyPr wrap="square" lIns="182880" tIns="146304" rIns="182880" bIns="146304" rtlCol="0">
            <a:spAutoFit/>
          </a:bodyPr>
          <a:lstStyle/>
          <a:p>
            <a:pPr>
              <a:lnSpc>
                <a:spcPct val="90000"/>
              </a:lnSpc>
              <a:spcAft>
                <a:spcPts val="600"/>
              </a:spcAft>
            </a:pPr>
            <a:r>
              <a:rPr lang="hu-HU" sz="2400" dirty="0">
                <a:gradFill>
                  <a:gsLst>
                    <a:gs pos="2917">
                      <a:schemeClr val="tx1"/>
                    </a:gs>
                    <a:gs pos="30000">
                      <a:schemeClr val="tx1"/>
                    </a:gs>
                  </a:gsLst>
                  <a:lin ang="5400000" scaled="0"/>
                </a:gradFill>
              </a:rPr>
              <a:t>Átállítható a futtató virtuális gép mérete (vertikális skálázás), és beállítható, hogy mennyi fusson ilyenből (horizontális skálázás).</a:t>
            </a:r>
          </a:p>
        </p:txBody>
      </p:sp>
    </p:spTree>
    <p:extLst>
      <p:ext uri="{BB962C8B-B14F-4D97-AF65-F5344CB8AC3E}">
        <p14:creationId xmlns:p14="http://schemas.microsoft.com/office/powerpoint/2010/main" val="346661468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Automatikus skálázás</a:t>
            </a:r>
          </a:p>
        </p:txBody>
      </p:sp>
      <p:sp>
        <p:nvSpPr>
          <p:cNvPr id="4" name="Szöveg helye 3"/>
          <p:cNvSpPr>
            <a:spLocks noGrp="1"/>
          </p:cNvSpPr>
          <p:nvPr>
            <p:ph type="body" sz="quarter" idx="10"/>
          </p:nvPr>
        </p:nvSpPr>
        <p:spPr>
          <a:xfrm>
            <a:off x="1024963" y="1173007"/>
            <a:ext cx="5378548" cy="5432256"/>
          </a:xfrm>
        </p:spPr>
        <p:txBody>
          <a:bodyPr>
            <a:normAutofit lnSpcReduction="10000"/>
          </a:bodyPr>
          <a:lstStyle/>
          <a:p>
            <a:r>
              <a:rPr lang="hu-HU" sz="3000" dirty="0"/>
              <a:t>Szabályokat adunk meg </a:t>
            </a:r>
          </a:p>
          <a:p>
            <a:pPr marL="342900" indent="-342900">
              <a:buFont typeface="Arial" panose="020B0604020202020204" pitchFamily="34" charset="0"/>
              <a:buChar char="•"/>
            </a:pPr>
            <a:r>
              <a:rPr lang="hu-HU" sz="2600" b="1" dirty="0" err="1"/>
              <a:t>Resource</a:t>
            </a:r>
            <a:r>
              <a:rPr lang="hu-HU" sz="2600" dirty="0"/>
              <a:t>: Mit akarunk skálázni</a:t>
            </a:r>
          </a:p>
          <a:p>
            <a:pPr marL="342900" indent="-342900">
              <a:buFont typeface="Arial" panose="020B0604020202020204" pitchFamily="34" charset="0"/>
              <a:buChar char="•"/>
            </a:pPr>
            <a:r>
              <a:rPr lang="hu-HU" sz="2600" b="1" dirty="0" err="1"/>
              <a:t>Metric</a:t>
            </a:r>
            <a:r>
              <a:rPr lang="hu-HU" sz="2600" dirty="0"/>
              <a:t>: Milyen metrika alapján</a:t>
            </a:r>
          </a:p>
          <a:p>
            <a:pPr marL="342900" indent="-342900">
              <a:buFont typeface="Arial" panose="020B0604020202020204" pitchFamily="34" charset="0"/>
              <a:buChar char="•"/>
            </a:pPr>
            <a:r>
              <a:rPr lang="hu-HU" sz="2600" b="1" dirty="0"/>
              <a:t>Operator</a:t>
            </a:r>
            <a:r>
              <a:rPr lang="hu-HU" sz="2600" dirty="0"/>
              <a:t>: Mikor</a:t>
            </a:r>
          </a:p>
          <a:p>
            <a:pPr marL="342900" indent="-342900">
              <a:buFont typeface="Arial" panose="020B0604020202020204" pitchFamily="34" charset="0"/>
              <a:buChar char="•"/>
            </a:pPr>
            <a:r>
              <a:rPr lang="hu-HU" sz="2600" b="1" dirty="0" err="1"/>
              <a:t>Treshold</a:t>
            </a:r>
            <a:r>
              <a:rPr lang="hu-HU" sz="2600" dirty="0"/>
              <a:t>: Az operator paramétere</a:t>
            </a:r>
          </a:p>
          <a:p>
            <a:pPr marL="342900" indent="-342900">
              <a:buFont typeface="Arial" panose="020B0604020202020204" pitchFamily="34" charset="0"/>
              <a:buChar char="•"/>
            </a:pPr>
            <a:r>
              <a:rPr lang="hu-HU" sz="2600" b="1" dirty="0"/>
              <a:t>Duration</a:t>
            </a:r>
            <a:r>
              <a:rPr lang="hu-HU" sz="2600" dirty="0"/>
              <a:t>: Mekkora az időablak, amelyet a szabály vizsgál</a:t>
            </a:r>
          </a:p>
          <a:p>
            <a:pPr marL="342900" indent="-342900">
              <a:buFont typeface="Arial" panose="020B0604020202020204" pitchFamily="34" charset="0"/>
              <a:buChar char="•"/>
            </a:pPr>
            <a:r>
              <a:rPr lang="hu-HU" sz="2600" b="1" dirty="0" err="1"/>
              <a:t>Cooldown</a:t>
            </a:r>
            <a:r>
              <a:rPr lang="hu-HU" sz="2600" dirty="0"/>
              <a:t>: Mennyit vár a szabály, mielőtt újra életbe lép</a:t>
            </a:r>
          </a:p>
          <a:p>
            <a:pPr marL="342900" indent="-342900">
              <a:buFont typeface="Arial" panose="020B0604020202020204" pitchFamily="34" charset="0"/>
              <a:buChar char="•"/>
            </a:pPr>
            <a:r>
              <a:rPr lang="hu-HU" sz="2600" b="1" dirty="0"/>
              <a:t>Action</a:t>
            </a:r>
            <a:r>
              <a:rPr lang="hu-HU" sz="2600" dirty="0"/>
              <a:t>: Mit csináljunk</a:t>
            </a:r>
          </a:p>
          <a:p>
            <a:pPr marL="342900" indent="-342900">
              <a:buFont typeface="Arial" panose="020B0604020202020204" pitchFamily="34" charset="0"/>
              <a:buChar char="•"/>
            </a:pPr>
            <a:r>
              <a:rPr lang="hu-HU" sz="2600" b="1" dirty="0" err="1"/>
              <a:t>Value</a:t>
            </a:r>
            <a:r>
              <a:rPr lang="hu-HU" sz="2600" dirty="0"/>
              <a:t>: Az </a:t>
            </a:r>
            <a:r>
              <a:rPr lang="hu-HU" sz="2600" dirty="0" err="1"/>
              <a:t>action</a:t>
            </a:r>
            <a:r>
              <a:rPr lang="hu-HU" sz="2600" dirty="0"/>
              <a:t> paramétere </a:t>
            </a:r>
          </a:p>
        </p:txBody>
      </p:sp>
      <p:pic>
        <p:nvPicPr>
          <p:cNvPr id="9" name="Kép 8"/>
          <p:cNvPicPr>
            <a:picLocks noChangeAspect="1"/>
          </p:cNvPicPr>
          <p:nvPr/>
        </p:nvPicPr>
        <p:blipFill>
          <a:blip r:embed="rId3"/>
          <a:stretch>
            <a:fillRect/>
          </a:stretch>
        </p:blipFill>
        <p:spPr>
          <a:xfrm>
            <a:off x="7533305" y="919893"/>
            <a:ext cx="2670567" cy="5763255"/>
          </a:xfrm>
          <a:prstGeom prst="rect">
            <a:avLst/>
          </a:prstGeom>
        </p:spPr>
      </p:pic>
    </p:spTree>
    <p:extLst>
      <p:ext uri="{BB962C8B-B14F-4D97-AF65-F5344CB8AC3E}">
        <p14:creationId xmlns:p14="http://schemas.microsoft.com/office/powerpoint/2010/main" val="24875454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40111" y="1587734"/>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21" name="Picture 20"/>
          <p:cNvPicPr>
            <a:picLocks noChangeAspect="1"/>
          </p:cNvPicPr>
          <p:nvPr/>
        </p:nvPicPr>
        <p:blipFill>
          <a:blip r:embed="rId10"/>
          <a:stretch>
            <a:fillRect/>
          </a:stretch>
        </p:blipFill>
        <p:spPr>
          <a:xfrm>
            <a:off x="1" y="3743009"/>
            <a:ext cx="4822369" cy="3124661"/>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1323439"/>
          </a:xfrm>
          <a:prstGeom prst="rect">
            <a:avLst/>
          </a:prstGeom>
          <a:noFill/>
        </p:spPr>
        <p:txBody>
          <a:bodyPr wrap="square" rtlCol="0">
            <a:spAutoFit/>
          </a:bodyPr>
          <a:lstStyle/>
          <a:p>
            <a:r>
              <a:rPr lang="hu-HU" sz="4000" dirty="0">
                <a:solidFill>
                  <a:srgbClr val="FFFFFF"/>
                </a:solidFill>
                <a:latin typeface="Segoe UI Light" panose="020B0502040204020203" pitchFamily="34" charset="0"/>
                <a:cs typeface="Segoe UI Light" panose="020B0502040204020203" pitchFamily="34" charset="0"/>
              </a:rPr>
              <a:t>Szabály alapú skálázás</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1"/>
            <a:stretch>
              <a:fillRect/>
            </a:stretch>
          </p:blipFill>
          <p:spPr>
            <a:xfrm>
              <a:off x="9827324" y="-40038"/>
              <a:ext cx="934789" cy="1104751"/>
            </a:xfrm>
            <a:prstGeom prst="rect">
              <a:avLst/>
            </a:prstGeom>
          </p:spPr>
        </p:pic>
        <p:pic>
          <p:nvPicPr>
            <p:cNvPr id="40" name="Picture 39"/>
            <p:cNvPicPr>
              <a:picLocks noChangeAspect="1"/>
            </p:cNvPicPr>
            <p:nvPr/>
          </p:nvPicPr>
          <p:blipFill>
            <a:blip r:embed="rId15"/>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cxnSp>
        <p:nvCxnSpPr>
          <p:cNvPr id="84" name="Straight Connector 83"/>
          <p:cNvCxnSpPr/>
          <p:nvPr/>
        </p:nvCxnSpPr>
        <p:spPr>
          <a:xfrm>
            <a:off x="4279787" y="6221991"/>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3435537" y="5836562"/>
            <a:ext cx="1350459" cy="1100180"/>
            <a:chOff x="4846638" y="2360815"/>
            <a:chExt cx="1350459" cy="1100180"/>
          </a:xfrm>
        </p:grpSpPr>
        <p:sp>
          <p:nvSpPr>
            <p:cNvPr id="87" name="Block Arc 86"/>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TextBox 87"/>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solidFill>
                    <a:srgbClr val="FFFFFF"/>
                  </a:solidFill>
                </a:rPr>
                <a:t>CPU: 40%</a:t>
              </a:r>
            </a:p>
          </p:txBody>
        </p:sp>
      </p:grpSp>
      <p:sp>
        <p:nvSpPr>
          <p:cNvPr id="32" name="Szövegdoboz 31"/>
          <p:cNvSpPr txBox="1"/>
          <p:nvPr/>
        </p:nvSpPr>
        <p:spPr>
          <a:xfrm rot="2094613">
            <a:off x="9800102" y="2756198"/>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
        <p:nvSpPr>
          <p:cNvPr id="34" name="Szövegdoboz 31"/>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Tree>
    <p:extLst>
      <p:ext uri="{BB962C8B-B14F-4D97-AF65-F5344CB8AC3E}">
        <p14:creationId xmlns:p14="http://schemas.microsoft.com/office/powerpoint/2010/main" val="308693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535371" y="1584506"/>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9"/>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1"/>
          <a:stretch>
            <a:fillRect/>
          </a:stretch>
        </p:blipFill>
        <p:spPr>
          <a:xfrm>
            <a:off x="215340" y="3302216"/>
            <a:ext cx="2092500" cy="2340000"/>
          </a:xfrm>
          <a:prstGeom prst="rect">
            <a:avLst/>
          </a:prstGeom>
        </p:spPr>
      </p:pic>
      <p:pic>
        <p:nvPicPr>
          <p:cNvPr id="28" name="Picture 27"/>
          <p:cNvPicPr>
            <a:picLocks noChangeAspect="1"/>
          </p:cNvPicPr>
          <p:nvPr/>
        </p:nvPicPr>
        <p:blipFill>
          <a:blip r:embed="rId9"/>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2"/>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3"/>
            <a:stretch>
              <a:fillRect/>
            </a:stretch>
          </p:blipFill>
          <p:spPr>
            <a:xfrm>
              <a:off x="768089" y="-1605208"/>
              <a:ext cx="3768750" cy="5613751"/>
            </a:xfrm>
            <a:prstGeom prst="rect">
              <a:avLst/>
            </a:prstGeom>
          </p:spPr>
        </p:pic>
        <p:pic>
          <p:nvPicPr>
            <p:cNvPr id="43" name="Picture 42"/>
            <p:cNvPicPr>
              <a:picLocks noChangeAspect="1"/>
            </p:cNvPicPr>
            <p:nvPr/>
          </p:nvPicPr>
          <p:blipFill>
            <a:blip r:embed="rId1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3"/>
            <a:stretch>
              <a:fillRect/>
            </a:stretch>
          </p:blipFill>
          <p:spPr>
            <a:xfrm>
              <a:off x="768089" y="-1605208"/>
              <a:ext cx="3768750" cy="5613751"/>
            </a:xfrm>
            <a:prstGeom prst="rect">
              <a:avLst/>
            </a:prstGeom>
          </p:spPr>
        </p:pic>
        <p:pic>
          <p:nvPicPr>
            <p:cNvPr id="49" name="Picture 48"/>
            <p:cNvPicPr>
              <a:picLocks noChangeAspect="1"/>
            </p:cNvPicPr>
            <p:nvPr/>
          </p:nvPicPr>
          <p:blipFill>
            <a:blip r:embed="rId14"/>
            <a:stretch>
              <a:fillRect/>
            </a:stretch>
          </p:blipFill>
          <p:spPr>
            <a:xfrm>
              <a:off x="1755198" y="534480"/>
              <a:ext cx="1361250" cy="1800000"/>
            </a:xfrm>
            <a:prstGeom prst="rect">
              <a:avLst/>
            </a:prstGeom>
          </p:spPr>
        </p:pic>
      </p:grpSp>
      <p:sp>
        <p:nvSpPr>
          <p:cNvPr id="39" name="TextBox 38"/>
          <p:cNvSpPr txBox="1"/>
          <p:nvPr/>
        </p:nvSpPr>
        <p:spPr>
          <a:xfrm>
            <a:off x="581025" y="1657972"/>
            <a:ext cx="3600450" cy="1323439"/>
          </a:xfrm>
          <a:prstGeom prst="rect">
            <a:avLst/>
          </a:prstGeom>
          <a:noFill/>
        </p:spPr>
        <p:txBody>
          <a:bodyPr wrap="square" rtlCol="0">
            <a:spAutoFit/>
          </a:bodyPr>
          <a:lstStyle/>
          <a:p>
            <a:r>
              <a:rPr lang="en-US" sz="4000" dirty="0" err="1">
                <a:solidFill>
                  <a:srgbClr val="FFFFFF"/>
                </a:solidFill>
                <a:latin typeface="Segoe UI Light" panose="020B0502040204020203" pitchFamily="34" charset="0"/>
                <a:cs typeface="Segoe UI Light" panose="020B0502040204020203" pitchFamily="34" charset="0"/>
              </a:rPr>
              <a:t>AutoScale</a:t>
            </a:r>
            <a:endParaRPr lang="en-US" sz="4000" dirty="0">
              <a:solidFill>
                <a:srgbClr val="FFFFFF"/>
              </a:solidFill>
              <a:latin typeface="Segoe UI Light" panose="020B0502040204020203" pitchFamily="34" charset="0"/>
              <a:cs typeface="Segoe UI Light" panose="020B0502040204020203" pitchFamily="34" charset="0"/>
            </a:endParaRPr>
          </a:p>
          <a:p>
            <a:r>
              <a:rPr lang="en-US" sz="4000" dirty="0">
                <a:solidFill>
                  <a:srgbClr val="FFFFFF"/>
                </a:solidFill>
                <a:latin typeface="Segoe UI Light" panose="020B0502040204020203" pitchFamily="34" charset="0"/>
                <a:cs typeface="Segoe UI Light" panose="020B0502040204020203" pitchFamily="34" charset="0"/>
              </a:rPr>
              <a:t>Rule</a:t>
            </a: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9"/>
            <a:stretch>
              <a:fillRect/>
            </a:stretch>
          </p:blipFill>
          <p:spPr>
            <a:xfrm>
              <a:off x="9827324" y="-40038"/>
              <a:ext cx="934789" cy="1104751"/>
            </a:xfrm>
            <a:prstGeom prst="rect">
              <a:avLst/>
            </a:prstGeom>
          </p:spPr>
        </p:pic>
        <p:pic>
          <p:nvPicPr>
            <p:cNvPr id="44" name="Picture 43"/>
            <p:cNvPicPr>
              <a:picLocks noChangeAspect="1"/>
            </p:cNvPicPr>
            <p:nvPr/>
          </p:nvPicPr>
          <p:blipFill>
            <a:blip r:embed="rId15"/>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cxnSp>
        <p:nvCxnSpPr>
          <p:cNvPr id="46" name="Straight Connector 45"/>
          <p:cNvCxnSpPr/>
          <p:nvPr/>
        </p:nvCxnSpPr>
        <p:spPr>
          <a:xfrm>
            <a:off x="4276147" y="6227868"/>
            <a:ext cx="108007" cy="273996"/>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noChangeAspect="1"/>
          </p:cNvCxnSpPr>
          <p:nvPr/>
        </p:nvCxnSpPr>
        <p:spPr>
          <a:xfrm rot="2400000">
            <a:off x="4345478" y="6235925"/>
            <a:ext cx="105539" cy="2677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30198" y="5839925"/>
            <a:ext cx="1350459" cy="1100180"/>
            <a:chOff x="4846638" y="2360815"/>
            <a:chExt cx="1350459" cy="1100180"/>
          </a:xfrm>
        </p:grpSpPr>
        <p:sp>
          <p:nvSpPr>
            <p:cNvPr id="64" name="Block Arc 63"/>
            <p:cNvSpPr>
              <a:spLocks noChangeAspect="1"/>
            </p:cNvSpPr>
            <p:nvPr/>
          </p:nvSpPr>
          <p:spPr bwMode="auto">
            <a:xfrm rot="19795492">
              <a:off x="5347267" y="2619129"/>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p:cNvSpPr txBox="1"/>
            <p:nvPr/>
          </p:nvSpPr>
          <p:spPr>
            <a:xfrm>
              <a:off x="4846638" y="2360815"/>
              <a:ext cx="91435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solidFill>
                    <a:srgbClr val="FFFFFF"/>
                  </a:solidFill>
                </a:rPr>
                <a:t>CPU: 40%</a:t>
              </a:r>
            </a:p>
          </p:txBody>
        </p:sp>
      </p:grpSp>
      <p:grpSp>
        <p:nvGrpSpPr>
          <p:cNvPr id="66" name="Group 65"/>
          <p:cNvGrpSpPr/>
          <p:nvPr/>
        </p:nvGrpSpPr>
        <p:grpSpPr>
          <a:xfrm>
            <a:off x="3929852" y="5989235"/>
            <a:ext cx="1853318" cy="951474"/>
            <a:chOff x="7286599" y="2938419"/>
            <a:chExt cx="1853318" cy="951474"/>
          </a:xfrm>
        </p:grpSpPr>
        <p:grpSp>
          <p:nvGrpSpPr>
            <p:cNvPr id="67" name="Group 66"/>
            <p:cNvGrpSpPr/>
            <p:nvPr/>
          </p:nvGrpSpPr>
          <p:grpSpPr>
            <a:xfrm>
              <a:off x="7286599" y="3040063"/>
              <a:ext cx="849830" cy="849830"/>
              <a:chOff x="4877868" y="2083575"/>
              <a:chExt cx="849830" cy="849830"/>
            </a:xfrm>
          </p:grpSpPr>
          <p:grpSp>
            <p:nvGrpSpPr>
              <p:cNvPr id="69" name="Group 68"/>
              <p:cNvGrpSpPr/>
              <p:nvPr/>
            </p:nvGrpSpPr>
            <p:grpSpPr>
              <a:xfrm>
                <a:off x="4877868" y="2083575"/>
                <a:ext cx="849830" cy="849830"/>
                <a:chOff x="4542376" y="2084636"/>
                <a:chExt cx="849830" cy="849830"/>
              </a:xfrm>
            </p:grpSpPr>
            <p:sp>
              <p:nvSpPr>
                <p:cNvPr id="71" name="Block Arc 70"/>
                <p:cNvSpPr>
                  <a:spLocks noChangeAspect="1"/>
                </p:cNvSpPr>
                <p:nvPr/>
              </p:nvSpPr>
              <p:spPr bwMode="auto">
                <a:xfrm rot="19795492">
                  <a:off x="4542376" y="2089667"/>
                  <a:ext cx="849830" cy="841866"/>
                </a:xfrm>
                <a:prstGeom prst="blockArc">
                  <a:avLst>
                    <a:gd name="adj1" fmla="val 12612023"/>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Block Arc 71"/>
                <p:cNvSpPr>
                  <a:spLocks noChangeAspect="1"/>
                </p:cNvSpPr>
                <p:nvPr/>
              </p:nvSpPr>
              <p:spPr bwMode="auto">
                <a:xfrm rot="18816704">
                  <a:off x="4542376" y="2088618"/>
                  <a:ext cx="849830" cy="841866"/>
                </a:xfrm>
                <a:prstGeom prst="blockArc">
                  <a:avLst>
                    <a:gd name="adj1" fmla="val 13550593"/>
                    <a:gd name="adj2" fmla="val 1829396"/>
                    <a:gd name="adj3" fmla="val 7842"/>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Block Arc 72"/>
                <p:cNvSpPr>
                  <a:spLocks noChangeAspect="1"/>
                </p:cNvSpPr>
                <p:nvPr/>
              </p:nvSpPr>
              <p:spPr bwMode="auto">
                <a:xfrm rot="16200000">
                  <a:off x="4542376" y="2088618"/>
                  <a:ext cx="849830" cy="841866"/>
                </a:xfrm>
                <a:prstGeom prst="blockArc">
                  <a:avLst>
                    <a:gd name="adj1" fmla="val 16174409"/>
                    <a:gd name="adj2" fmla="val 1829396"/>
                    <a:gd name="adj3" fmla="val 784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70" name="Straight Connector 69"/>
              <p:cNvCxnSpPr/>
              <p:nvPr/>
            </p:nvCxnSpPr>
            <p:spPr>
              <a:xfrm flipH="1">
                <a:off x="5289233" y="2274871"/>
                <a:ext cx="223520" cy="225935"/>
              </a:xfrm>
              <a:prstGeom prst="line">
                <a:avLst/>
              </a:prstGeom>
              <a:ln w="38100">
                <a:solidFill>
                  <a:schemeClr val="bg1">
                    <a:alpha val="95000"/>
                  </a:schemeClr>
                </a:solidFill>
                <a:round/>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7932214" y="2938419"/>
              <a:ext cx="1207703" cy="433965"/>
            </a:xfrm>
            <a:prstGeom prst="rect">
              <a:avLst/>
            </a:prstGeom>
            <a:noFill/>
          </p:spPr>
          <p:txBody>
            <a:bodyPr wrap="none" lIns="182880" tIns="146304" rIns="182880" bIns="146304" rtlCol="0">
              <a:spAutoFit/>
            </a:bodyPr>
            <a:lstStyle/>
            <a:p>
              <a:pPr>
                <a:lnSpc>
                  <a:spcPct val="90000"/>
                </a:lnSpc>
                <a:spcAft>
                  <a:spcPts val="600"/>
                </a:spcAft>
              </a:pPr>
              <a:r>
                <a:rPr lang="en-US" sz="1000" dirty="0">
                  <a:solidFill>
                    <a:srgbClr val="FFFFFF"/>
                  </a:solidFill>
                </a:rPr>
                <a:t>CPU: 70%-90%</a:t>
              </a:r>
            </a:p>
          </p:txBody>
        </p:sp>
      </p:grpSp>
      <p:grpSp>
        <p:nvGrpSpPr>
          <p:cNvPr id="74" name="Group 73"/>
          <p:cNvGrpSpPr/>
          <p:nvPr/>
        </p:nvGrpSpPr>
        <p:grpSpPr>
          <a:xfrm>
            <a:off x="5929959" y="5987993"/>
            <a:ext cx="512056" cy="571793"/>
            <a:chOff x="6091899" y="1857426"/>
            <a:chExt cx="841866" cy="940079"/>
          </a:xfrm>
        </p:grpSpPr>
        <p:sp>
          <p:nvSpPr>
            <p:cNvPr id="75" name="Block Arc 74"/>
            <p:cNvSpPr>
              <a:spLocks noChangeAspect="1"/>
            </p:cNvSpPr>
            <p:nvPr/>
          </p:nvSpPr>
          <p:spPr bwMode="auto">
            <a:xfrm rot="14405664">
              <a:off x="6087917" y="1951657"/>
              <a:ext cx="849830" cy="841866"/>
            </a:xfrm>
            <a:prstGeom prst="blockArc">
              <a:avLst>
                <a:gd name="adj1" fmla="val 1737425"/>
                <a:gd name="adj2" fmla="val 1626486"/>
                <a:gd name="adj3" fmla="val 98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6370297" y="1857426"/>
              <a:ext cx="278892" cy="1325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7" name="Straight Connector 76"/>
            <p:cNvCxnSpPr/>
            <p:nvPr/>
          </p:nvCxnSpPr>
          <p:spPr>
            <a:xfrm>
              <a:off x="6109119" y="2376561"/>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512918" y="1990014"/>
              <a:ext cx="0" cy="114431"/>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6512362" y="2636673"/>
              <a:ext cx="556" cy="139683"/>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764090" y="2378940"/>
              <a:ext cx="146842" cy="0"/>
            </a:xfrm>
            <a:prstGeom prst="line">
              <a:avLst/>
            </a:prstGeom>
            <a:ln w="38100">
              <a:solidFill>
                <a:schemeClr val="bg1">
                  <a:alpha val="95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sp>
          <p:nvSpPr>
            <p:cNvPr id="81" name="Oval 80"/>
            <p:cNvSpPr>
              <a:spLocks noChangeAspect="1"/>
            </p:cNvSpPr>
            <p:nvPr/>
          </p:nvSpPr>
          <p:spPr bwMode="auto">
            <a:xfrm>
              <a:off x="6456538" y="2314311"/>
              <a:ext cx="117998" cy="1165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3" name="Block Arc 82"/>
          <p:cNvSpPr>
            <a:spLocks noChangeAspect="1"/>
          </p:cNvSpPr>
          <p:nvPr/>
        </p:nvSpPr>
        <p:spPr bwMode="auto">
          <a:xfrm rot="15787128">
            <a:off x="6061143" y="6140417"/>
            <a:ext cx="294810" cy="292047"/>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Block Arc 84"/>
          <p:cNvSpPr>
            <a:spLocks noChangeAspect="1"/>
          </p:cNvSpPr>
          <p:nvPr/>
        </p:nvSpPr>
        <p:spPr bwMode="auto">
          <a:xfrm rot="17046963">
            <a:off x="6056065" y="6139669"/>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Block Arc 85"/>
          <p:cNvSpPr>
            <a:spLocks noChangeAspect="1"/>
          </p:cNvSpPr>
          <p:nvPr/>
        </p:nvSpPr>
        <p:spPr bwMode="auto">
          <a:xfrm rot="19865323">
            <a:off x="6042004" y="6152223"/>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 name="Group 86"/>
          <p:cNvGrpSpPr/>
          <p:nvPr/>
        </p:nvGrpSpPr>
        <p:grpSpPr>
          <a:xfrm>
            <a:off x="7777456" y="2422420"/>
            <a:ext cx="2712308" cy="4040125"/>
            <a:chOff x="768089" y="-1605208"/>
            <a:chExt cx="3768750" cy="5613751"/>
          </a:xfrm>
        </p:grpSpPr>
        <p:pic>
          <p:nvPicPr>
            <p:cNvPr id="88" name="Picture 87"/>
            <p:cNvPicPr>
              <a:picLocks noChangeAspect="1"/>
            </p:cNvPicPr>
            <p:nvPr/>
          </p:nvPicPr>
          <p:blipFill>
            <a:blip r:embed="rId13"/>
            <a:stretch>
              <a:fillRect/>
            </a:stretch>
          </p:blipFill>
          <p:spPr>
            <a:xfrm>
              <a:off x="768089" y="-1605208"/>
              <a:ext cx="3768750" cy="5613751"/>
            </a:xfrm>
            <a:prstGeom prst="rect">
              <a:avLst/>
            </a:prstGeom>
          </p:spPr>
        </p:pic>
        <p:pic>
          <p:nvPicPr>
            <p:cNvPr id="89" name="Picture 88"/>
            <p:cNvPicPr>
              <a:picLocks noChangeAspect="1"/>
            </p:cNvPicPr>
            <p:nvPr/>
          </p:nvPicPr>
          <p:blipFill>
            <a:blip r:embed="rId14"/>
            <a:stretch>
              <a:fillRect/>
            </a:stretch>
          </p:blipFill>
          <p:spPr>
            <a:xfrm>
              <a:off x="1755198" y="534480"/>
              <a:ext cx="1361250" cy="1800000"/>
            </a:xfrm>
            <a:prstGeom prst="rect">
              <a:avLst/>
            </a:prstGeom>
          </p:spPr>
        </p:pic>
      </p:grpSp>
      <p:sp>
        <p:nvSpPr>
          <p:cNvPr id="90" name="Block Arc 89"/>
          <p:cNvSpPr>
            <a:spLocks noChangeAspect="1"/>
          </p:cNvSpPr>
          <p:nvPr/>
        </p:nvSpPr>
        <p:spPr bwMode="auto">
          <a:xfrm rot="21292199">
            <a:off x="6025058" y="6169101"/>
            <a:ext cx="323794" cy="320759"/>
          </a:xfrm>
          <a:prstGeom prst="blockArc">
            <a:avLst>
              <a:gd name="adj1" fmla="val 33794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Block Arc 90"/>
          <p:cNvSpPr>
            <a:spLocks noChangeAspect="1"/>
          </p:cNvSpPr>
          <p:nvPr/>
        </p:nvSpPr>
        <p:spPr bwMode="auto">
          <a:xfrm rot="1020381">
            <a:off x="6049904" y="6182078"/>
            <a:ext cx="297593" cy="294804"/>
          </a:xfrm>
          <a:prstGeom prst="blockArc">
            <a:avLst>
              <a:gd name="adj1" fmla="val 242385"/>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Block Arc 91"/>
          <p:cNvSpPr>
            <a:spLocks noChangeAspect="1"/>
          </p:cNvSpPr>
          <p:nvPr/>
        </p:nvSpPr>
        <p:spPr bwMode="auto">
          <a:xfrm rot="3643749">
            <a:off x="6045623" y="6189742"/>
            <a:ext cx="307882" cy="259904"/>
          </a:xfrm>
          <a:prstGeom prst="blockArc">
            <a:avLst>
              <a:gd name="adj1" fmla="val 20732902"/>
              <a:gd name="adj2" fmla="val 1785558"/>
              <a:gd name="adj3" fmla="val 4840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p:cNvSpPr txBox="1"/>
          <p:nvPr/>
        </p:nvSpPr>
        <p:spPr>
          <a:xfrm>
            <a:off x="6241153" y="5866101"/>
            <a:ext cx="863057" cy="433965"/>
          </a:xfrm>
          <a:prstGeom prst="rect">
            <a:avLst/>
          </a:prstGeom>
          <a:noFill/>
        </p:spPr>
        <p:txBody>
          <a:bodyPr wrap="none" lIns="182880" tIns="146304" rIns="182880" bIns="146304" rtlCol="0">
            <a:spAutoFit/>
          </a:bodyPr>
          <a:lstStyle/>
          <a:p>
            <a:pPr>
              <a:lnSpc>
                <a:spcPct val="90000"/>
              </a:lnSpc>
              <a:spcAft>
                <a:spcPts val="600"/>
              </a:spcAft>
            </a:pPr>
            <a:r>
              <a:rPr lang="en-US" sz="1000" dirty="0">
                <a:solidFill>
                  <a:srgbClr val="FFFFFF"/>
                </a:solidFill>
              </a:rPr>
              <a:t>Duration</a:t>
            </a:r>
          </a:p>
        </p:txBody>
      </p:sp>
      <p:sp>
        <p:nvSpPr>
          <p:cNvPr id="102" name="TextBox 101"/>
          <p:cNvSpPr txBox="1"/>
          <p:nvPr/>
        </p:nvSpPr>
        <p:spPr>
          <a:xfrm>
            <a:off x="6244058" y="6282175"/>
            <a:ext cx="98167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solidFill>
                  <a:srgbClr val="FFFFFF"/>
                </a:solidFill>
              </a:rPr>
              <a:t>Cool down</a:t>
            </a:r>
          </a:p>
        </p:txBody>
      </p:sp>
      <p:sp>
        <p:nvSpPr>
          <p:cNvPr id="60" name="Szövegdoboz 31"/>
          <p:cNvSpPr txBox="1"/>
          <p:nvPr/>
        </p:nvSpPr>
        <p:spPr>
          <a:xfrm rot="2094613">
            <a:off x="9800102" y="2756198"/>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
        <p:nvSpPr>
          <p:cNvPr id="61" name="Szövegdoboz 31"/>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Tree>
    <p:extLst>
      <p:ext uri="{BB962C8B-B14F-4D97-AF65-F5344CB8AC3E}">
        <p14:creationId xmlns:p14="http://schemas.microsoft.com/office/powerpoint/2010/main" val="424219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1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xit" presetSubtype="0" fill="hold" nodeType="withEffect">
                                  <p:stCondLst>
                                    <p:cond delay="0"/>
                                  </p:stCondLst>
                                  <p:childTnLst>
                                    <p:animEffect transition="out" filter="fade">
                                      <p:cBhvr>
                                        <p:cTn id="14" dur="500"/>
                                        <p:tgtEl>
                                          <p:spTgt spid="46"/>
                                        </p:tgtEl>
                                      </p:cBhvr>
                                    </p:animEffect>
                                    <p:set>
                                      <p:cBhvr>
                                        <p:cTn id="15" dur="1" fill="hold">
                                          <p:stCondLst>
                                            <p:cond delay="499"/>
                                          </p:stCondLst>
                                        </p:cTn>
                                        <p:tgtEl>
                                          <p:spTgt spid="46"/>
                                        </p:tgtEl>
                                        <p:attrNameLst>
                                          <p:attrName>style.visibility</p:attrName>
                                        </p:attrNameLst>
                                      </p:cBhvr>
                                      <p:to>
                                        <p:strVal val="hidden"/>
                                      </p:to>
                                    </p:set>
                                  </p:childTnLst>
                                </p:cTn>
                              </p:par>
                            </p:childTnLst>
                          </p:cTn>
                        </p:par>
                        <p:par>
                          <p:cTn id="16" fill="hold">
                            <p:stCondLst>
                              <p:cond delay="500"/>
                            </p:stCondLst>
                            <p:childTnLst>
                              <p:par>
                                <p:cTn id="17" presetID="1" presetClass="exit" presetSubtype="0" fill="hold" nodeType="afterEffect">
                                  <p:stCondLst>
                                    <p:cond delay="200"/>
                                  </p:stCondLst>
                                  <p:childTnLst>
                                    <p:set>
                                      <p:cBhvr>
                                        <p:cTn id="18" dur="1" fill="hold">
                                          <p:stCondLst>
                                            <p:cond delay="0"/>
                                          </p:stCondLst>
                                        </p:cTn>
                                        <p:tgtEl>
                                          <p:spTgt spid="53"/>
                                        </p:tgtEl>
                                        <p:attrNameLst>
                                          <p:attrName>style.visibility</p:attrName>
                                        </p:attrNameLst>
                                      </p:cBhvr>
                                      <p:to>
                                        <p:strVal val="hidden"/>
                                      </p:to>
                                    </p:set>
                                  </p:childTnLst>
                                </p:cTn>
                              </p:par>
                              <p:par>
                                <p:cTn id="19" presetID="22" presetClass="exit" presetSubtype="4" fill="hold" nodeType="withEffect">
                                  <p:stCondLst>
                                    <p:cond delay="1000"/>
                                  </p:stCondLst>
                                  <p:childTnLst>
                                    <p:animEffect transition="out" filter="wipe(down)">
                                      <p:cBhvr>
                                        <p:cTn id="20" dur="100"/>
                                        <p:tgtEl>
                                          <p:spTgt spid="63"/>
                                        </p:tgtEl>
                                      </p:cBhvr>
                                    </p:animEffect>
                                    <p:set>
                                      <p:cBhvr>
                                        <p:cTn id="21" dur="1" fill="hold">
                                          <p:stCondLst>
                                            <p:cond delay="99"/>
                                          </p:stCondLst>
                                        </p:cTn>
                                        <p:tgtEl>
                                          <p:spTgt spid="63"/>
                                        </p:tgtEl>
                                        <p:attrNameLst>
                                          <p:attrName>style.visibility</p:attrName>
                                        </p:attrNameLst>
                                      </p:cBhvr>
                                      <p:to>
                                        <p:strVal val="hidden"/>
                                      </p:to>
                                    </p:set>
                                  </p:childTnLst>
                                </p:cTn>
                              </p:par>
                            </p:childTnLst>
                          </p:cTn>
                        </p:par>
                        <p:par>
                          <p:cTn id="22" fill="hold">
                            <p:stCondLst>
                              <p:cond delay="1600"/>
                            </p:stCondLst>
                            <p:childTnLst>
                              <p:par>
                                <p:cTn id="23" presetID="22" presetClass="entr" presetSubtype="4" fill="hold" nodeType="after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wipe(down)">
                                      <p:cBhvr>
                                        <p:cTn id="25" dur="500"/>
                                        <p:tgtEl>
                                          <p:spTgt spid="66"/>
                                        </p:tgtEl>
                                      </p:cBhvr>
                                    </p:animEffect>
                                  </p:childTnLst>
                                </p:cTn>
                              </p:par>
                            </p:childTnLst>
                          </p:cTn>
                        </p:par>
                        <p:par>
                          <p:cTn id="26" fill="hold">
                            <p:stCondLst>
                              <p:cond delay="2100"/>
                            </p:stCondLst>
                            <p:childTnLst>
                              <p:par>
                                <p:cTn id="27" presetID="42" presetClass="entr" presetSubtype="0" fill="hold"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1000"/>
                                        <p:tgtEl>
                                          <p:spTgt spid="74"/>
                                        </p:tgtEl>
                                      </p:cBhvr>
                                    </p:animEffect>
                                    <p:anim calcmode="lin" valueType="num">
                                      <p:cBhvr>
                                        <p:cTn id="30" dur="1000" fill="hold"/>
                                        <p:tgtEl>
                                          <p:spTgt spid="74"/>
                                        </p:tgtEl>
                                        <p:attrNameLst>
                                          <p:attrName>ppt_x</p:attrName>
                                        </p:attrNameLst>
                                      </p:cBhvr>
                                      <p:tavLst>
                                        <p:tav tm="0">
                                          <p:val>
                                            <p:strVal val="#ppt_x"/>
                                          </p:val>
                                        </p:tav>
                                        <p:tav tm="100000">
                                          <p:val>
                                            <p:strVal val="#ppt_x"/>
                                          </p:val>
                                        </p:tav>
                                      </p:tavLst>
                                    </p:anim>
                                    <p:anim calcmode="lin" valueType="num">
                                      <p:cBhvr>
                                        <p:cTn id="31"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900"/>
                                  </p:stCondLst>
                                  <p:childTnLst>
                                    <p:set>
                                      <p:cBhvr>
                                        <p:cTn id="35" dur="1" fill="hold">
                                          <p:stCondLst>
                                            <p:cond delay="0"/>
                                          </p:stCondLst>
                                        </p:cTn>
                                        <p:tgtEl>
                                          <p:spTgt spid="83"/>
                                        </p:tgtEl>
                                        <p:attrNameLst>
                                          <p:attrName>style.visibility</p:attrName>
                                        </p:attrNameLst>
                                      </p:cBhvr>
                                      <p:to>
                                        <p:strVal val="visible"/>
                                      </p:to>
                                    </p:set>
                                    <p:animEffect transition="in" filter="fade">
                                      <p:cBhvr>
                                        <p:cTn id="36" dur="500"/>
                                        <p:tgtEl>
                                          <p:spTgt spid="83"/>
                                        </p:tgtEl>
                                      </p:cBhvr>
                                    </p:animEffect>
                                  </p:childTnLst>
                                </p:cTn>
                              </p:par>
                            </p:childTnLst>
                          </p:cTn>
                        </p:par>
                        <p:par>
                          <p:cTn id="37" fill="hold">
                            <p:stCondLst>
                              <p:cond delay="14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10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900"/>
                                  </p:stCondLst>
                                  <p:childTnLst>
                                    <p:set>
                                      <p:cBhvr>
                                        <p:cTn id="54" dur="1" fill="hold">
                                          <p:stCondLst>
                                            <p:cond delay="0"/>
                                          </p:stCondLst>
                                        </p:cTn>
                                        <p:tgtEl>
                                          <p:spTgt spid="90"/>
                                        </p:tgtEl>
                                        <p:attrNameLst>
                                          <p:attrName>style.visibility</p:attrName>
                                        </p:attrNameLst>
                                      </p:cBhvr>
                                      <p:to>
                                        <p:strVal val="visible"/>
                                      </p:to>
                                    </p:set>
                                    <p:animEffect transition="in" filter="fade">
                                      <p:cBhvr>
                                        <p:cTn id="55" dur="500"/>
                                        <p:tgtEl>
                                          <p:spTgt spid="90"/>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91"/>
                                        </p:tgtEl>
                                        <p:attrNameLst>
                                          <p:attrName>style.visibility</p:attrName>
                                        </p:attrNameLst>
                                      </p:cBhvr>
                                      <p:to>
                                        <p:strVal val="visible"/>
                                      </p:to>
                                    </p:set>
                                    <p:animEffect transition="in" filter="fade">
                                      <p:cBhvr>
                                        <p:cTn id="59" dur="500"/>
                                        <p:tgtEl>
                                          <p:spTgt spid="9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2"/>
                                        </p:tgtEl>
                                        <p:attrNameLst>
                                          <p:attrName>style.visibility</p:attrName>
                                        </p:attrNameLst>
                                      </p:cBhvr>
                                      <p:to>
                                        <p:strVal val="visible"/>
                                      </p:to>
                                    </p:set>
                                    <p:animEffect transition="in" filter="fade">
                                      <p:cBhvr>
                                        <p:cTn id="62" dur="500"/>
                                        <p:tgtEl>
                                          <p:spTgt spid="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2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animBg="1"/>
      <p:bldP spid="86" grpId="0" animBg="1"/>
      <p:bldP spid="90" grpId="0" animBg="1"/>
      <p:bldP spid="91" grpId="0" animBg="1"/>
      <p:bldP spid="92" grpId="0" animBg="1"/>
      <p:bldP spid="101" grpId="0"/>
      <p:bldP spid="10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Webjobok</a:t>
            </a:r>
            <a:endParaRPr lang="hu-HU" dirty="0"/>
          </a:p>
        </p:txBody>
      </p:sp>
      <p:sp>
        <p:nvSpPr>
          <p:cNvPr id="3" name="Szöveg helye 2"/>
          <p:cNvSpPr>
            <a:spLocks noGrp="1"/>
          </p:cNvSpPr>
          <p:nvPr>
            <p:ph type="body" sz="quarter" idx="10"/>
          </p:nvPr>
        </p:nvSpPr>
        <p:spPr/>
        <p:txBody>
          <a:bodyPr/>
          <a:lstStyle/>
          <a:p>
            <a:r>
              <a:rPr lang="hu-HU" dirty="0"/>
              <a:t>Képfeldolgozás</a:t>
            </a:r>
          </a:p>
          <a:p>
            <a:r>
              <a:rPr lang="hu-HU" dirty="0"/>
              <a:t>Sorfeldolgozás (ld. </a:t>
            </a:r>
            <a:r>
              <a:rPr lang="hu-HU" dirty="0" err="1"/>
              <a:t>Azure</a:t>
            </a:r>
            <a:r>
              <a:rPr lang="hu-HU" dirty="0"/>
              <a:t> Storage </a:t>
            </a:r>
            <a:r>
              <a:rPr lang="hu-HU" dirty="0" err="1"/>
              <a:t>Queue</a:t>
            </a:r>
            <a:r>
              <a:rPr lang="hu-HU" dirty="0"/>
              <a:t>)</a:t>
            </a:r>
          </a:p>
          <a:p>
            <a:r>
              <a:rPr lang="hu-HU" dirty="0"/>
              <a:t>RSS aggregálás</a:t>
            </a:r>
          </a:p>
          <a:p>
            <a:r>
              <a:rPr lang="hu-HU" dirty="0"/>
              <a:t>Fájlok karbantartása (pl.: naplófájlok)</a:t>
            </a:r>
          </a:p>
          <a:p>
            <a:r>
              <a:rPr lang="hu-HU" dirty="0"/>
              <a:t>E-mailek küldése</a:t>
            </a:r>
          </a:p>
        </p:txBody>
      </p:sp>
      <p:sp>
        <p:nvSpPr>
          <p:cNvPr id="4" name="Szöveg helye 3"/>
          <p:cNvSpPr>
            <a:spLocks noGrp="1"/>
          </p:cNvSpPr>
          <p:nvPr>
            <p:ph type="body" sz="quarter" idx="11"/>
          </p:nvPr>
        </p:nvSpPr>
        <p:spPr/>
        <p:txBody>
          <a:bodyPr/>
          <a:lstStyle/>
          <a:p>
            <a:r>
              <a:rPr lang="hu-HU" dirty="0"/>
              <a:t>Feladatok vagy scriptek futtatása az </a:t>
            </a:r>
            <a:r>
              <a:rPr lang="hu-HU" dirty="0" err="1"/>
              <a:t>app</a:t>
            </a:r>
            <a:r>
              <a:rPr lang="hu-HU" dirty="0"/>
              <a:t> kontextusában automatizáltan, folyamatosan vagy üzemezetten</a:t>
            </a:r>
          </a:p>
        </p:txBody>
      </p:sp>
    </p:spTree>
    <p:extLst>
      <p:ext uri="{BB962C8B-B14F-4D97-AF65-F5344CB8AC3E}">
        <p14:creationId xmlns:p14="http://schemas.microsoft.com/office/powerpoint/2010/main" val="4597647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err="1"/>
              <a:t>Azure</a:t>
            </a:r>
            <a:r>
              <a:rPr lang="hu-HU" dirty="0"/>
              <a:t> </a:t>
            </a:r>
            <a:r>
              <a:rPr lang="hu-HU" dirty="0" err="1"/>
              <a:t>App</a:t>
            </a:r>
            <a:r>
              <a:rPr lang="hu-HU" dirty="0"/>
              <a:t> </a:t>
            </a:r>
            <a:r>
              <a:rPr lang="hu-HU" dirty="0" err="1"/>
              <a:t>Services</a:t>
            </a:r>
            <a:endParaRPr lang="hu-HU" dirty="0"/>
          </a:p>
        </p:txBody>
      </p:sp>
    </p:spTree>
    <p:extLst>
      <p:ext uri="{BB962C8B-B14F-4D97-AF65-F5344CB8AC3E}">
        <p14:creationId xmlns:p14="http://schemas.microsoft.com/office/powerpoint/2010/main" val="26764667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3078" y="1139431"/>
            <a:ext cx="7337472" cy="4733853"/>
          </a:xfrm>
          <a:prstGeom prst="rect">
            <a:avLst/>
          </a:prstGeom>
        </p:spPr>
      </p:pic>
      <p:pic>
        <p:nvPicPr>
          <p:cNvPr id="26" name="Picture 25"/>
          <p:cNvPicPr>
            <a:picLocks noChangeAspect="1"/>
          </p:cNvPicPr>
          <p:nvPr/>
        </p:nvPicPr>
        <p:blipFill>
          <a:blip r:embed="rId4"/>
          <a:stretch>
            <a:fillRect/>
          </a:stretch>
        </p:blipFill>
        <p:spPr>
          <a:xfrm>
            <a:off x="2845363" y="4756882"/>
            <a:ext cx="2172796" cy="1400076"/>
          </a:xfrm>
          <a:prstGeom prst="rect">
            <a:avLst/>
          </a:prstGeom>
        </p:spPr>
      </p:pic>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8" name="Picture 37"/>
          <p:cNvPicPr>
            <a:picLocks noChangeAspect="1"/>
          </p:cNvPicPr>
          <p:nvPr/>
        </p:nvPicPr>
        <p:blipFill>
          <a:blip r:embed="rId6"/>
          <a:stretch>
            <a:fillRect/>
          </a:stretch>
        </p:blipFill>
        <p:spPr>
          <a:xfrm>
            <a:off x="8314314" y="267557"/>
            <a:ext cx="3327550" cy="2147980"/>
          </a:xfrm>
          <a:prstGeom prst="rect">
            <a:avLst/>
          </a:prstGeom>
        </p:spPr>
      </p:pic>
      <p:pic>
        <p:nvPicPr>
          <p:cNvPr id="18" name="Picture 17"/>
          <p:cNvPicPr>
            <a:picLocks noChangeAspect="1"/>
          </p:cNvPicPr>
          <p:nvPr/>
        </p:nvPicPr>
        <p:blipFill>
          <a:blip r:embed="rId7"/>
          <a:stretch>
            <a:fillRect/>
          </a:stretch>
        </p:blipFill>
        <p:spPr>
          <a:xfrm>
            <a:off x="3412002" y="1562735"/>
            <a:ext cx="6671087" cy="4310549"/>
          </a:xfrm>
          <a:prstGeom prst="rect">
            <a:avLst/>
          </a:prstGeom>
        </p:spPr>
      </p:pic>
      <p:pic>
        <p:nvPicPr>
          <p:cNvPr id="37" name="Picture 36"/>
          <p:cNvPicPr>
            <a:picLocks noChangeAspect="1"/>
          </p:cNvPicPr>
          <p:nvPr/>
        </p:nvPicPr>
        <p:blipFill>
          <a:blip r:embed="rId8"/>
          <a:stretch>
            <a:fillRect/>
          </a:stretch>
        </p:blipFill>
        <p:spPr>
          <a:xfrm>
            <a:off x="5276712" y="-373535"/>
            <a:ext cx="7264070" cy="4706299"/>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rgbClr val="FFFFFF"/>
                </a:solidFill>
                <a:latin typeface="Segoe UI Light" panose="020B0502040204020203" pitchFamily="34" charset="0"/>
                <a:cs typeface="Segoe UI Light" panose="020B0502040204020203" pitchFamily="34" charset="0"/>
              </a:rPr>
              <a:t>WebJob</a:t>
            </a:r>
            <a:r>
              <a:rPr lang="hu-HU" sz="4000" dirty="0">
                <a:solidFill>
                  <a:srgbClr val="FFFFFF"/>
                </a:solidFill>
                <a:latin typeface="Segoe UI Light" panose="020B0502040204020203" pitchFamily="34" charset="0"/>
                <a:cs typeface="Segoe UI Light" panose="020B0502040204020203" pitchFamily="34" charset="0"/>
              </a:rPr>
              <a:t>ok</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pic>
        <p:nvPicPr>
          <p:cNvPr id="8" name="Picture 7"/>
          <p:cNvPicPr>
            <a:picLocks noChangeAspect="1"/>
          </p:cNvPicPr>
          <p:nvPr/>
        </p:nvPicPr>
        <p:blipFill>
          <a:blip r:embed="rId15"/>
          <a:stretch>
            <a:fillRect/>
          </a:stretch>
        </p:blipFill>
        <p:spPr>
          <a:xfrm>
            <a:off x="8780855" y="1629763"/>
            <a:ext cx="813864" cy="529958"/>
          </a:xfrm>
          <a:prstGeom prst="rect">
            <a:avLst/>
          </a:prstGeom>
        </p:spPr>
      </p:pic>
      <p:pic>
        <p:nvPicPr>
          <p:cNvPr id="10" name="Picture 9"/>
          <p:cNvPicPr>
            <a:picLocks noChangeAspect="1"/>
          </p:cNvPicPr>
          <p:nvPr/>
        </p:nvPicPr>
        <p:blipFill>
          <a:blip r:embed="rId16"/>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7"/>
            <a:stretch>
              <a:fillRect/>
            </a:stretch>
          </p:blipFill>
          <p:spPr>
            <a:xfrm>
              <a:off x="3719625" y="-351356"/>
              <a:ext cx="2775838" cy="4134755"/>
            </a:xfrm>
            <a:prstGeom prst="rect">
              <a:avLst/>
            </a:prstGeom>
          </p:spPr>
        </p:pic>
        <p:pic>
          <p:nvPicPr>
            <p:cNvPr id="46" name="Picture 45"/>
            <p:cNvPicPr>
              <a:picLocks noChangeAspect="1"/>
            </p:cNvPicPr>
            <p:nvPr/>
          </p:nvPicPr>
          <p:blipFill>
            <a:blip r:embed="rId18"/>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19"/>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0"/>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1"/>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0"/>
            <a:stretch>
              <a:fillRect/>
            </a:stretch>
          </p:blipFill>
          <p:spPr>
            <a:xfrm>
              <a:off x="9827324" y="-40038"/>
              <a:ext cx="934789" cy="1104751"/>
            </a:xfrm>
            <a:prstGeom prst="rect">
              <a:avLst/>
            </a:prstGeom>
          </p:spPr>
        </p:pic>
        <p:pic>
          <p:nvPicPr>
            <p:cNvPr id="42" name="Picture 41"/>
            <p:cNvPicPr>
              <a:picLocks noChangeAspect="1"/>
            </p:cNvPicPr>
            <p:nvPr/>
          </p:nvPicPr>
          <p:blipFill>
            <a:blip r:embed="rId22"/>
            <a:stretch>
              <a:fillRect/>
            </a:stretch>
          </p:blipFill>
          <p:spPr>
            <a:xfrm>
              <a:off x="10368710" y="254515"/>
              <a:ext cx="147937" cy="295874"/>
            </a:xfrm>
            <a:prstGeom prst="rect">
              <a:avLst/>
            </a:prstGeom>
          </p:spPr>
        </p:pic>
      </p:grpSp>
      <p:sp>
        <p:nvSpPr>
          <p:cNvPr id="32" name="TextBox 31"/>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sp>
        <p:nvSpPr>
          <p:cNvPr id="34" name="Szövegdoboz 33"/>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
        <p:nvSpPr>
          <p:cNvPr id="43" name="Szövegdoboz 33"/>
          <p:cNvSpPr txBox="1"/>
          <p:nvPr/>
        </p:nvSpPr>
        <p:spPr>
          <a:xfrm rot="2094613">
            <a:off x="9651088" y="2641691"/>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spTree>
    <p:extLst>
      <p:ext uri="{BB962C8B-B14F-4D97-AF65-F5344CB8AC3E}">
        <p14:creationId xmlns:p14="http://schemas.microsoft.com/office/powerpoint/2010/main" val="156110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stretch>
            <a:fillRect/>
          </a:stretch>
        </p:blipFill>
        <p:spPr>
          <a:xfrm>
            <a:off x="3403078" y="1139431"/>
            <a:ext cx="7337472" cy="4733853"/>
          </a:xfrm>
          <a:prstGeom prst="rect">
            <a:avLst/>
          </a:prstGeom>
        </p:spPr>
      </p:pic>
      <p:pic>
        <p:nvPicPr>
          <p:cNvPr id="21" name="Picture 20"/>
          <p:cNvPicPr>
            <a:picLocks noChangeAspect="1"/>
          </p:cNvPicPr>
          <p:nvPr/>
        </p:nvPicPr>
        <p:blipFill>
          <a:blip r:embed="rId5"/>
          <a:stretch>
            <a:fillRect/>
          </a:stretch>
        </p:blipFill>
        <p:spPr>
          <a:xfrm>
            <a:off x="1" y="3743009"/>
            <a:ext cx="4822369" cy="3124661"/>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0" name="Picture 9"/>
          <p:cNvPicPr>
            <a:picLocks noChangeAspect="1"/>
          </p:cNvPicPr>
          <p:nvPr/>
        </p:nvPicPr>
        <p:blipFill>
          <a:blip r:embed="rId7"/>
          <a:stretch>
            <a:fillRect/>
          </a:stretch>
        </p:blipFill>
        <p:spPr>
          <a:xfrm>
            <a:off x="6486668" y="1300403"/>
            <a:ext cx="3997065" cy="2580782"/>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rgbClr val="FFFFFF"/>
                </a:solidFill>
                <a:latin typeface="Segoe UI Light" panose="020B0502040204020203" pitchFamily="34" charset="0"/>
                <a:cs typeface="Segoe UI Light" panose="020B0502040204020203" pitchFamily="34" charset="0"/>
              </a:rPr>
              <a:t>WebJob</a:t>
            </a:r>
            <a:r>
              <a:rPr lang="hu-HU" sz="4000" dirty="0">
                <a:solidFill>
                  <a:srgbClr val="FFFFFF"/>
                </a:solidFill>
                <a:latin typeface="Segoe UI Light" panose="020B0502040204020203" pitchFamily="34" charset="0"/>
                <a:cs typeface="Segoe UI Light" panose="020B0502040204020203" pitchFamily="34" charset="0"/>
              </a:rPr>
              <a:t>ok</a:t>
            </a:r>
            <a:endParaRPr lang="en-US" sz="4000" dirty="0">
              <a:solidFill>
                <a:srgbClr val="FFFFFF"/>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pic>
        <p:nvPicPr>
          <p:cNvPr id="8" name="Picture 7"/>
          <p:cNvPicPr>
            <a:picLocks noChangeAspect="1"/>
          </p:cNvPicPr>
          <p:nvPr/>
        </p:nvPicPr>
        <p:blipFill>
          <a:blip r:embed="rId14"/>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17"/>
          <a:stretch>
            <a:fillRect/>
          </a:stretch>
        </p:blipFill>
        <p:spPr>
          <a:xfrm>
            <a:off x="7757324" y="4677561"/>
            <a:ext cx="1275292" cy="805448"/>
          </a:xfrm>
          <a:prstGeom prst="rect">
            <a:avLst/>
          </a:prstGeom>
        </p:spPr>
      </p:pic>
      <p:pic>
        <p:nvPicPr>
          <p:cNvPr id="41" name="Picture 40"/>
          <p:cNvPicPr>
            <a:picLocks noChangeAspect="1"/>
          </p:cNvPicPr>
          <p:nvPr/>
        </p:nvPicPr>
        <p:blipFill>
          <a:blip r:embed="rId18"/>
          <a:stretch>
            <a:fillRect/>
          </a:stretch>
        </p:blipFill>
        <p:spPr>
          <a:xfrm>
            <a:off x="9141706" y="4968434"/>
            <a:ext cx="2301854" cy="1495516"/>
          </a:xfrm>
          <a:prstGeom prst="rect">
            <a:avLst/>
          </a:prstGeom>
        </p:spPr>
      </p:pic>
      <p:pic>
        <p:nvPicPr>
          <p:cNvPr id="42" name="Picture 41"/>
          <p:cNvPicPr>
            <a:picLocks noChangeAspect="1"/>
          </p:cNvPicPr>
          <p:nvPr/>
        </p:nvPicPr>
        <p:blipFill>
          <a:blip r:embed="rId19"/>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0"/>
          <a:stretch>
            <a:fillRect/>
          </a:stretch>
        </p:blipFill>
        <p:spPr>
          <a:xfrm>
            <a:off x="9490000" y="6190866"/>
            <a:ext cx="702179" cy="462975"/>
          </a:xfrm>
          <a:prstGeom prst="rect">
            <a:avLst/>
          </a:prstGeom>
        </p:spPr>
      </p:pic>
      <p:pic>
        <p:nvPicPr>
          <p:cNvPr id="14" name="Picture 13"/>
          <p:cNvPicPr>
            <a:picLocks noChangeAspect="1"/>
          </p:cNvPicPr>
          <p:nvPr/>
        </p:nvPicPr>
        <p:blipFill>
          <a:blip r:embed="rId21"/>
          <a:stretch>
            <a:fillRect/>
          </a:stretch>
        </p:blipFill>
        <p:spPr>
          <a:xfrm>
            <a:off x="9068151" y="2971109"/>
            <a:ext cx="1415845" cy="912434"/>
          </a:xfrm>
          <a:prstGeom prst="rect">
            <a:avLst/>
          </a:prstGeom>
        </p:spPr>
      </p:pic>
      <p:pic>
        <p:nvPicPr>
          <p:cNvPr id="15" name="Picture 14"/>
          <p:cNvPicPr>
            <a:picLocks noChangeAspect="1"/>
          </p:cNvPicPr>
          <p:nvPr/>
        </p:nvPicPr>
        <p:blipFill>
          <a:blip r:embed="rId22"/>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0"/>
            <a:stretch>
              <a:fillRect/>
            </a:stretch>
          </p:blipFill>
          <p:spPr>
            <a:xfrm>
              <a:off x="9827324" y="-40038"/>
              <a:ext cx="934789" cy="1104751"/>
            </a:xfrm>
            <a:prstGeom prst="rect">
              <a:avLst/>
            </a:prstGeom>
          </p:spPr>
        </p:pic>
        <p:pic>
          <p:nvPicPr>
            <p:cNvPr id="53" name="Picture 52"/>
            <p:cNvPicPr>
              <a:picLocks noChangeAspect="1"/>
            </p:cNvPicPr>
            <p:nvPr/>
          </p:nvPicPr>
          <p:blipFill>
            <a:blip r:embed="rId23"/>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r>
              <a:rPr lang="en-US" sz="2800" dirty="0">
                <a:solidFill>
                  <a:srgbClr val="FFFFFF"/>
                </a:solidFill>
                <a:cs typeface="Segoe UI" panose="020B0502040204020203" pitchFamily="34" charset="0"/>
              </a:rPr>
              <a:t>Web App</a:t>
            </a:r>
          </a:p>
          <a:p>
            <a:endParaRPr lang="en-US" sz="2800" dirty="0">
              <a:solidFill>
                <a:srgbClr val="FFFFFF"/>
              </a:solidFill>
              <a:cs typeface="Segoe UI" panose="020B0502040204020203" pitchFamily="34" charset="0"/>
            </a:endParaRPr>
          </a:p>
        </p:txBody>
      </p:sp>
      <p:sp>
        <p:nvSpPr>
          <p:cNvPr id="47" name="Szövegdoboz 33"/>
          <p:cNvSpPr txBox="1"/>
          <p:nvPr/>
        </p:nvSpPr>
        <p:spPr>
          <a:xfrm rot="2094613">
            <a:off x="-142005" y="5871169"/>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Felhasználók</a:t>
            </a:r>
          </a:p>
        </p:txBody>
      </p:sp>
      <p:sp>
        <p:nvSpPr>
          <p:cNvPr id="49" name="Szövegdoboz 33"/>
          <p:cNvSpPr txBox="1"/>
          <p:nvPr/>
        </p:nvSpPr>
        <p:spPr>
          <a:xfrm rot="2094613">
            <a:off x="9651088" y="2641691"/>
            <a:ext cx="23537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bg1"/>
                </a:solidFill>
              </a:rPr>
              <a:t>Fejlesztők</a:t>
            </a:r>
          </a:p>
        </p:txBody>
      </p:sp>
      <p:grpSp>
        <p:nvGrpSpPr>
          <p:cNvPr id="2" name="Group 1"/>
          <p:cNvGrpSpPr/>
          <p:nvPr/>
        </p:nvGrpSpPr>
        <p:grpSpPr>
          <a:xfrm>
            <a:off x="5172391" y="1003337"/>
            <a:ext cx="2555605" cy="3657600"/>
            <a:chOff x="5172391" y="1003337"/>
            <a:chExt cx="2555605" cy="3657600"/>
          </a:xfrm>
        </p:grpSpPr>
        <p:grpSp>
          <p:nvGrpSpPr>
            <p:cNvPr id="50" name="Group 4"/>
            <p:cNvGrpSpPr>
              <a:grpSpLocks noChangeAspect="1"/>
            </p:cNvGrpSpPr>
            <p:nvPr/>
          </p:nvGrpSpPr>
          <p:grpSpPr bwMode="auto">
            <a:xfrm>
              <a:off x="5172391" y="1003337"/>
              <a:ext cx="2433639" cy="3657600"/>
              <a:chOff x="5510" y="827"/>
              <a:chExt cx="1533" cy="2304"/>
            </a:xfrm>
          </p:grpSpPr>
          <p:sp>
            <p:nvSpPr>
              <p:cNvPr id="54" name="AutoShape 3"/>
              <p:cNvSpPr>
                <a:spLocks noChangeAspect="1" noChangeArrowheads="1" noTextEdit="1"/>
              </p:cNvSpPr>
              <p:nvPr/>
            </p:nvSpPr>
            <p:spPr bwMode="auto">
              <a:xfrm>
                <a:off x="5510" y="827"/>
                <a:ext cx="1529"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u-HU"/>
              </a:p>
            </p:txBody>
          </p:sp>
          <p:sp>
            <p:nvSpPr>
              <p:cNvPr id="55" name="Freeform 5"/>
              <p:cNvSpPr>
                <a:spLocks/>
              </p:cNvSpPr>
              <p:nvPr/>
            </p:nvSpPr>
            <p:spPr bwMode="auto">
              <a:xfrm>
                <a:off x="5516" y="877"/>
                <a:ext cx="1527" cy="2254"/>
              </a:xfrm>
              <a:custGeom>
                <a:avLst/>
                <a:gdLst>
                  <a:gd name="T0" fmla="*/ 1527 w 1527"/>
                  <a:gd name="T1" fmla="*/ 2254 h 2254"/>
                  <a:gd name="T2" fmla="*/ 0 w 1527"/>
                  <a:gd name="T3" fmla="*/ 1232 h 2254"/>
                  <a:gd name="T4" fmla="*/ 0 w 1527"/>
                  <a:gd name="T5" fmla="*/ 0 h 2254"/>
                  <a:gd name="T6" fmla="*/ 1525 w 1527"/>
                  <a:gd name="T7" fmla="*/ 1022 h 2254"/>
                  <a:gd name="T8" fmla="*/ 1527 w 1527"/>
                  <a:gd name="T9" fmla="*/ 2254 h 2254"/>
                </a:gdLst>
                <a:ahLst/>
                <a:cxnLst>
                  <a:cxn ang="0">
                    <a:pos x="T0" y="T1"/>
                  </a:cxn>
                  <a:cxn ang="0">
                    <a:pos x="T2" y="T3"/>
                  </a:cxn>
                  <a:cxn ang="0">
                    <a:pos x="T4" y="T5"/>
                  </a:cxn>
                  <a:cxn ang="0">
                    <a:pos x="T6" y="T7"/>
                  </a:cxn>
                  <a:cxn ang="0">
                    <a:pos x="T8" y="T9"/>
                  </a:cxn>
                </a:cxnLst>
                <a:rect l="0" t="0" r="r" b="b"/>
                <a:pathLst>
                  <a:path w="1527" h="2254">
                    <a:moveTo>
                      <a:pt x="1527" y="2254"/>
                    </a:moveTo>
                    <a:lnTo>
                      <a:pt x="0" y="1232"/>
                    </a:lnTo>
                    <a:lnTo>
                      <a:pt x="0" y="0"/>
                    </a:lnTo>
                    <a:lnTo>
                      <a:pt x="1525" y="1022"/>
                    </a:lnTo>
                    <a:lnTo>
                      <a:pt x="1527" y="2254"/>
                    </a:ln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u-HU" sz="6000" dirty="0"/>
              </a:p>
            </p:txBody>
          </p:sp>
        </p:grpSp>
        <p:sp>
          <p:nvSpPr>
            <p:cNvPr id="56" name="Szövegdoboz 53"/>
            <p:cNvSpPr txBox="1"/>
            <p:nvPr/>
          </p:nvSpPr>
          <p:spPr>
            <a:xfrm rot="2032585">
              <a:off x="5374277" y="2492286"/>
              <a:ext cx="2353719" cy="987963"/>
            </a:xfrm>
            <a:prstGeom prst="rect">
              <a:avLst/>
            </a:prstGeom>
            <a:noFill/>
          </p:spPr>
          <p:txBody>
            <a:bodyPr wrap="square" lIns="182880" tIns="146304" rIns="182880" bIns="146304" rtlCol="0">
              <a:spAutoFit/>
            </a:bodyPr>
            <a:lstStyle/>
            <a:p>
              <a:pPr>
                <a:lnSpc>
                  <a:spcPct val="90000"/>
                </a:lnSpc>
                <a:spcAft>
                  <a:spcPts val="600"/>
                </a:spcAft>
              </a:pPr>
              <a:r>
                <a:rPr lang="hu-HU" sz="5000" dirty="0">
                  <a:solidFill>
                    <a:schemeClr val="bg1"/>
                  </a:solidFill>
                </a:rPr>
                <a:t>Kész!</a:t>
              </a:r>
            </a:p>
          </p:txBody>
        </p:sp>
      </p:grpSp>
    </p:spTree>
    <p:extLst>
      <p:ext uri="{BB962C8B-B14F-4D97-AF65-F5344CB8AC3E}">
        <p14:creationId xmlns:p14="http://schemas.microsoft.com/office/powerpoint/2010/main" val="49316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smtClean="0"/>
              <a:t>Webjob</a:t>
            </a:r>
            <a:endParaRPr lang="hu-HU" dirty="0"/>
          </a:p>
        </p:txBody>
      </p:sp>
      <p:sp>
        <p:nvSpPr>
          <p:cNvPr id="3" name="Text Placeholder 2"/>
          <p:cNvSpPr>
            <a:spLocks noGrp="1"/>
          </p:cNvSpPr>
          <p:nvPr>
            <p:ph type="body" sz="quarter" idx="10"/>
          </p:nvPr>
        </p:nvSpPr>
        <p:spPr/>
        <p:txBody>
          <a:bodyPr>
            <a:normAutofit fontScale="92500" lnSpcReduction="10000"/>
          </a:bodyPr>
          <a:lstStyle/>
          <a:p>
            <a:pPr>
              <a:lnSpc>
                <a:spcPct val="110000"/>
              </a:lnSpc>
            </a:pPr>
            <a:r>
              <a:rPr lang="hu-HU" dirty="0" smtClean="0"/>
              <a:t>Hol használhatjuk:</a:t>
            </a:r>
          </a:p>
          <a:p>
            <a:pPr lvl="1">
              <a:lnSpc>
                <a:spcPct val="110000"/>
              </a:lnSpc>
            </a:pPr>
            <a:r>
              <a:rPr lang="hu-HU" dirty="0" smtClean="0"/>
              <a:t>Web, API, Mobile </a:t>
            </a:r>
            <a:r>
              <a:rPr lang="hu-HU" dirty="0" err="1" smtClean="0"/>
              <a:t>app</a:t>
            </a:r>
            <a:endParaRPr lang="hu-HU" dirty="0" smtClean="0"/>
          </a:p>
          <a:p>
            <a:pPr>
              <a:lnSpc>
                <a:spcPct val="110000"/>
              </a:lnSpc>
            </a:pPr>
            <a:r>
              <a:rPr lang="hu-HU" dirty="0" smtClean="0"/>
              <a:t>Támogatott formátumok (és futtatókörnyezetük) </a:t>
            </a:r>
          </a:p>
          <a:p>
            <a:pPr lvl="1"/>
            <a:r>
              <a:rPr lang="hu-HU" dirty="0" smtClean="0"/>
              <a:t>.cmd</a:t>
            </a:r>
            <a:r>
              <a:rPr lang="hu-HU" dirty="0"/>
              <a:t>, .</a:t>
            </a:r>
            <a:r>
              <a:rPr lang="hu-HU" dirty="0" err="1"/>
              <a:t>bat</a:t>
            </a:r>
            <a:r>
              <a:rPr lang="hu-HU" dirty="0"/>
              <a:t>, .</a:t>
            </a:r>
            <a:r>
              <a:rPr lang="hu-HU" dirty="0" err="1"/>
              <a:t>exe</a:t>
            </a:r>
            <a:r>
              <a:rPr lang="hu-HU" dirty="0"/>
              <a:t> </a:t>
            </a:r>
            <a:r>
              <a:rPr lang="hu-HU" dirty="0" smtClean="0"/>
              <a:t>(</a:t>
            </a:r>
            <a:r>
              <a:rPr lang="hu-HU" dirty="0" err="1" smtClean="0"/>
              <a:t>windows</a:t>
            </a:r>
            <a:r>
              <a:rPr lang="hu-HU" dirty="0" smtClean="0"/>
              <a:t> </a:t>
            </a:r>
            <a:r>
              <a:rPr lang="hu-HU" dirty="0"/>
              <a:t>cmd)</a:t>
            </a:r>
          </a:p>
          <a:p>
            <a:pPr lvl="1"/>
            <a:r>
              <a:rPr lang="hu-HU" dirty="0"/>
              <a:t>.ps1 </a:t>
            </a:r>
            <a:r>
              <a:rPr lang="hu-HU" dirty="0" smtClean="0"/>
              <a:t>(</a:t>
            </a:r>
            <a:r>
              <a:rPr lang="hu-HU" dirty="0" err="1" smtClean="0"/>
              <a:t>powershell</a:t>
            </a:r>
            <a:r>
              <a:rPr lang="hu-HU" dirty="0"/>
              <a:t>)</a:t>
            </a:r>
          </a:p>
          <a:p>
            <a:pPr lvl="1"/>
            <a:r>
              <a:rPr lang="hu-HU" dirty="0" smtClean="0"/>
              <a:t>.</a:t>
            </a:r>
            <a:r>
              <a:rPr lang="hu-HU" dirty="0" err="1" smtClean="0"/>
              <a:t>sh</a:t>
            </a:r>
            <a:r>
              <a:rPr lang="hu-HU" dirty="0" smtClean="0"/>
              <a:t> (</a:t>
            </a:r>
            <a:r>
              <a:rPr lang="hu-HU" dirty="0" err="1" smtClean="0"/>
              <a:t>bash</a:t>
            </a:r>
            <a:r>
              <a:rPr lang="hu-HU" dirty="0"/>
              <a:t>)</a:t>
            </a:r>
          </a:p>
          <a:p>
            <a:pPr lvl="1"/>
            <a:r>
              <a:rPr lang="hu-HU" dirty="0"/>
              <a:t>.php </a:t>
            </a:r>
            <a:r>
              <a:rPr lang="hu-HU" dirty="0" smtClean="0"/>
              <a:t>(php</a:t>
            </a:r>
            <a:r>
              <a:rPr lang="hu-HU" dirty="0"/>
              <a:t>)</a:t>
            </a:r>
          </a:p>
          <a:p>
            <a:pPr lvl="1"/>
            <a:r>
              <a:rPr lang="hu-HU" dirty="0"/>
              <a:t>.</a:t>
            </a:r>
            <a:r>
              <a:rPr lang="hu-HU" dirty="0" err="1"/>
              <a:t>py</a:t>
            </a:r>
            <a:r>
              <a:rPr lang="hu-HU" dirty="0"/>
              <a:t> </a:t>
            </a:r>
            <a:r>
              <a:rPr lang="hu-HU" dirty="0" smtClean="0"/>
              <a:t>(</a:t>
            </a:r>
            <a:r>
              <a:rPr lang="hu-HU" dirty="0" err="1" smtClean="0"/>
              <a:t>python</a:t>
            </a:r>
            <a:r>
              <a:rPr lang="hu-HU" dirty="0"/>
              <a:t>)</a:t>
            </a:r>
          </a:p>
          <a:p>
            <a:pPr lvl="1"/>
            <a:r>
              <a:rPr lang="hu-HU" dirty="0"/>
              <a:t>.</a:t>
            </a:r>
            <a:r>
              <a:rPr lang="hu-HU" dirty="0" err="1"/>
              <a:t>js</a:t>
            </a:r>
            <a:r>
              <a:rPr lang="hu-HU" dirty="0"/>
              <a:t> </a:t>
            </a:r>
            <a:r>
              <a:rPr lang="hu-HU" dirty="0" smtClean="0"/>
              <a:t>(</a:t>
            </a:r>
            <a:r>
              <a:rPr lang="hu-HU" dirty="0" err="1" smtClean="0"/>
              <a:t>node</a:t>
            </a:r>
            <a:r>
              <a:rPr lang="hu-HU" dirty="0"/>
              <a:t>)</a:t>
            </a:r>
          </a:p>
          <a:p>
            <a:pPr lvl="1"/>
            <a:r>
              <a:rPr lang="hu-HU" dirty="0"/>
              <a:t>.</a:t>
            </a:r>
            <a:r>
              <a:rPr lang="hu-HU" dirty="0" err="1"/>
              <a:t>jar</a:t>
            </a:r>
            <a:r>
              <a:rPr lang="hu-HU" dirty="0"/>
              <a:t> </a:t>
            </a:r>
            <a:r>
              <a:rPr lang="hu-HU" dirty="0" smtClean="0"/>
              <a:t>(java)</a:t>
            </a:r>
          </a:p>
          <a:p>
            <a:r>
              <a:rPr lang="hu-HU" dirty="0" err="1" smtClean="0"/>
              <a:t>Webjob</a:t>
            </a:r>
            <a:r>
              <a:rPr lang="hu-HU" dirty="0" smtClean="0"/>
              <a:t> SDK</a:t>
            </a:r>
          </a:p>
          <a:p>
            <a:pPr lvl="1"/>
            <a:r>
              <a:rPr lang="hu-HU" dirty="0" smtClean="0"/>
              <a:t>C#</a:t>
            </a:r>
          </a:p>
          <a:p>
            <a:pPr>
              <a:lnSpc>
                <a:spcPct val="110000"/>
              </a:lnSpc>
            </a:pPr>
            <a:endParaRPr lang="hu-HU" dirty="0" smtClean="0"/>
          </a:p>
          <a:p>
            <a:pPr lvl="1">
              <a:lnSpc>
                <a:spcPct val="110000"/>
              </a:lnSpc>
            </a:pPr>
            <a:endParaRPr lang="hu-HU" dirty="0"/>
          </a:p>
        </p:txBody>
      </p:sp>
    </p:spTree>
    <p:extLst>
      <p:ext uri="{BB962C8B-B14F-4D97-AF65-F5344CB8AC3E}">
        <p14:creationId xmlns:p14="http://schemas.microsoft.com/office/powerpoint/2010/main" val="21276076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sz="quarter" idx="10"/>
          </p:nvPr>
        </p:nvSpPr>
        <p:spPr/>
        <p:txBody>
          <a:bodyPr>
            <a:normAutofit/>
          </a:bodyPr>
          <a:lstStyle/>
          <a:p>
            <a:pPr>
              <a:lnSpc>
                <a:spcPct val="110000"/>
              </a:lnSpc>
            </a:pPr>
            <a:r>
              <a:rPr lang="hu-HU" dirty="0"/>
              <a:t>Típusok</a:t>
            </a:r>
          </a:p>
          <a:p>
            <a:pPr lvl="1">
              <a:lnSpc>
                <a:spcPct val="110000"/>
              </a:lnSpc>
            </a:pPr>
            <a:r>
              <a:rPr lang="hu-HU" dirty="0"/>
              <a:t>Folyamatos (</a:t>
            </a:r>
            <a:r>
              <a:rPr lang="hu-HU" dirty="0" err="1"/>
              <a:t>continuous</a:t>
            </a:r>
            <a:r>
              <a:rPr lang="hu-HU" dirty="0"/>
              <a:t>) </a:t>
            </a:r>
            <a:r>
              <a:rPr lang="hu-HU" dirty="0" smtClean="0"/>
              <a:t>futtatás – végtelen ciklusban futó alkalmazás</a:t>
            </a:r>
            <a:endParaRPr lang="hu-HU" dirty="0"/>
          </a:p>
          <a:p>
            <a:pPr lvl="1">
              <a:lnSpc>
                <a:spcPct val="110000"/>
              </a:lnSpc>
            </a:pPr>
            <a:r>
              <a:rPr lang="hu-HU" dirty="0" smtClean="0"/>
              <a:t>Igény szerinti (</a:t>
            </a:r>
            <a:r>
              <a:rPr lang="hu-HU" dirty="0" err="1" smtClean="0"/>
              <a:t>on-demand</a:t>
            </a:r>
            <a:r>
              <a:rPr lang="hu-HU" dirty="0" smtClean="0"/>
              <a:t>) futtatás – kiváltó esemény (</a:t>
            </a:r>
            <a:r>
              <a:rPr lang="hu-HU" dirty="0" err="1" smtClean="0"/>
              <a:t>trigger</a:t>
            </a:r>
            <a:r>
              <a:rPr lang="hu-HU" dirty="0" smtClean="0"/>
              <a:t>) hatására</a:t>
            </a:r>
          </a:p>
          <a:p>
            <a:pPr lvl="1">
              <a:lnSpc>
                <a:spcPct val="110000"/>
              </a:lnSpc>
            </a:pPr>
            <a:r>
              <a:rPr lang="hu-HU" dirty="0" smtClean="0"/>
              <a:t>Ütemezett (</a:t>
            </a:r>
            <a:r>
              <a:rPr lang="hu-HU" dirty="0" err="1" smtClean="0"/>
              <a:t>scheduled</a:t>
            </a:r>
            <a:r>
              <a:rPr lang="hu-HU" dirty="0" smtClean="0"/>
              <a:t>) futtatás – megadott ütemezés szerint</a:t>
            </a:r>
          </a:p>
          <a:p>
            <a:pPr>
              <a:lnSpc>
                <a:spcPct val="110000"/>
              </a:lnSpc>
            </a:pPr>
            <a:r>
              <a:rPr lang="hu-HU" dirty="0" smtClean="0"/>
              <a:t>Kiváltó események:</a:t>
            </a:r>
            <a:endParaRPr lang="hu-HU" dirty="0"/>
          </a:p>
          <a:p>
            <a:pPr lvl="1">
              <a:lnSpc>
                <a:spcPct val="110000"/>
              </a:lnSpc>
            </a:pPr>
            <a:r>
              <a:rPr lang="hu-HU" dirty="0"/>
              <a:t>Táblába beszúrás, </a:t>
            </a:r>
            <a:r>
              <a:rPr lang="hu-HU" dirty="0" err="1"/>
              <a:t>blob</a:t>
            </a:r>
            <a:r>
              <a:rPr lang="hu-HU" dirty="0"/>
              <a:t> feltöltése, új üzenet a </a:t>
            </a:r>
            <a:r>
              <a:rPr lang="hu-HU" dirty="0" err="1"/>
              <a:t>quee-ban</a:t>
            </a:r>
            <a:r>
              <a:rPr lang="hu-HU" dirty="0"/>
              <a:t> stb</a:t>
            </a:r>
            <a:r>
              <a:rPr lang="hu-HU" dirty="0" smtClean="0"/>
              <a:t>.</a:t>
            </a:r>
          </a:p>
          <a:p>
            <a:pPr>
              <a:lnSpc>
                <a:spcPct val="110000"/>
              </a:lnSpc>
            </a:pPr>
            <a:r>
              <a:rPr lang="hu-HU" dirty="0" smtClean="0"/>
              <a:t>Több példány esetén</a:t>
            </a:r>
          </a:p>
          <a:p>
            <a:pPr lvl="1">
              <a:lnSpc>
                <a:spcPct val="110000"/>
              </a:lnSpc>
            </a:pPr>
            <a:r>
              <a:rPr lang="hu-HU" dirty="0" smtClean="0"/>
              <a:t>Folyamatos: mindegyik példányon</a:t>
            </a:r>
          </a:p>
          <a:p>
            <a:pPr lvl="1">
              <a:lnSpc>
                <a:spcPct val="110000"/>
              </a:lnSpc>
            </a:pPr>
            <a:r>
              <a:rPr lang="hu-HU" dirty="0" smtClean="0"/>
              <a:t>Ütemezett, igény szerinti: valamely példányon</a:t>
            </a:r>
          </a:p>
          <a:p>
            <a:pPr lvl="1">
              <a:lnSpc>
                <a:spcPct val="110000"/>
              </a:lnSpc>
            </a:pPr>
            <a:endParaRPr lang="hu-HU" dirty="0"/>
          </a:p>
        </p:txBody>
      </p:sp>
      <p:sp>
        <p:nvSpPr>
          <p:cNvPr id="5" name="Cím 4"/>
          <p:cNvSpPr>
            <a:spLocks noGrp="1"/>
          </p:cNvSpPr>
          <p:nvPr>
            <p:ph type="title"/>
          </p:nvPr>
        </p:nvSpPr>
        <p:spPr/>
        <p:txBody>
          <a:bodyPr/>
          <a:lstStyle/>
          <a:p>
            <a:r>
              <a:rPr lang="hu-HU" dirty="0" err="1" smtClean="0"/>
              <a:t>Webjob</a:t>
            </a:r>
            <a:endParaRPr lang="hu-HU" dirty="0"/>
          </a:p>
        </p:txBody>
      </p:sp>
    </p:spTree>
    <p:extLst>
      <p:ext uri="{BB962C8B-B14F-4D97-AF65-F5344CB8AC3E}">
        <p14:creationId xmlns:p14="http://schemas.microsoft.com/office/powerpoint/2010/main" val="26798881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Schedule Days of the Wee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989" y="1937471"/>
            <a:ext cx="3162300" cy="4029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Cím 4"/>
          <p:cNvSpPr>
            <a:spLocks noGrp="1"/>
          </p:cNvSpPr>
          <p:nvPr>
            <p:ph type="title"/>
          </p:nvPr>
        </p:nvSpPr>
        <p:spPr/>
        <p:txBody>
          <a:bodyPr/>
          <a:lstStyle/>
          <a:p>
            <a:r>
              <a:rPr lang="hu-HU" dirty="0" smtClean="0"/>
              <a:t>Ütemezett futtatás</a:t>
            </a:r>
            <a:endParaRPr lang="hu-HU" dirty="0"/>
          </a:p>
        </p:txBody>
      </p:sp>
      <p:sp>
        <p:nvSpPr>
          <p:cNvPr id="7" name="Szöveg helye 6"/>
          <p:cNvSpPr>
            <a:spLocks noGrp="1"/>
          </p:cNvSpPr>
          <p:nvPr>
            <p:ph type="body" sz="quarter" idx="10"/>
          </p:nvPr>
        </p:nvSpPr>
        <p:spPr/>
        <p:txBody>
          <a:bodyPr/>
          <a:lstStyle/>
          <a:p>
            <a:r>
              <a:rPr lang="hu-HU" dirty="0" err="1" smtClean="0"/>
              <a:t>settings.job</a:t>
            </a:r>
            <a:endParaRPr lang="hu-HU" dirty="0" smtClean="0"/>
          </a:p>
          <a:p>
            <a:pPr marL="571500" lvl="1" indent="-571500">
              <a:buFont typeface="Arial" panose="020B0604020202020204" pitchFamily="34" charset="0"/>
              <a:buChar char="•"/>
            </a:pPr>
            <a:r>
              <a:rPr lang="hu-HU" dirty="0" smtClean="0"/>
              <a:t>A programmal együtt feltölthető</a:t>
            </a:r>
          </a:p>
          <a:p>
            <a:pPr marL="571500" lvl="1" indent="-571500">
              <a:buFont typeface="Arial" panose="020B0604020202020204" pitchFamily="34" charset="0"/>
              <a:buChar char="•"/>
            </a:pPr>
            <a:r>
              <a:rPr lang="hu-HU" dirty="0" err="1" smtClean="0"/>
              <a:t>Json</a:t>
            </a:r>
            <a:r>
              <a:rPr lang="hu-HU" dirty="0" smtClean="0"/>
              <a:t> formátumú fájl mely (egyéb beállítások mellett) az ütemezés leírását is tartalmazza CRON formátumban</a:t>
            </a:r>
          </a:p>
          <a:p>
            <a:r>
              <a:rPr lang="hu-HU" dirty="0" smtClean="0"/>
              <a:t>Azure portál</a:t>
            </a:r>
          </a:p>
          <a:p>
            <a:pPr marL="571500" lvl="1" indent="-571500">
              <a:buFont typeface="Arial" panose="020B0604020202020204" pitchFamily="34" charset="0"/>
              <a:buChar char="•"/>
            </a:pPr>
            <a:r>
              <a:rPr lang="hu-HU" dirty="0" smtClean="0"/>
              <a:t>Az ütemezés részleteit bekonfigurálhatjuk itt is</a:t>
            </a:r>
          </a:p>
          <a:p>
            <a:pPr>
              <a:lnSpc>
                <a:spcPct val="110000"/>
              </a:lnSpc>
            </a:pPr>
            <a:r>
              <a:rPr lang="hu-HU" dirty="0"/>
              <a:t>Életciklus</a:t>
            </a:r>
          </a:p>
          <a:p>
            <a:pPr lvl="1">
              <a:lnSpc>
                <a:spcPct val="110000"/>
              </a:lnSpc>
            </a:pPr>
            <a:r>
              <a:rPr lang="hu-HU" dirty="0"/>
              <a:t>Alkalmazáshoz kötött! </a:t>
            </a:r>
            <a:r>
              <a:rPr lang="hu-HU" dirty="0">
                <a:sym typeface="Wingdings" panose="05000000000000000000" pitchFamily="2" charset="2"/>
              </a:rPr>
              <a:t> </a:t>
            </a:r>
            <a:r>
              <a:rPr lang="hu-HU" dirty="0" err="1">
                <a:sym typeface="Wingdings" panose="05000000000000000000" pitchFamily="2" charset="2"/>
              </a:rPr>
              <a:t>Always</a:t>
            </a:r>
            <a:r>
              <a:rPr lang="hu-HU" dirty="0">
                <a:sym typeface="Wingdings" panose="05000000000000000000" pitchFamily="2" charset="2"/>
              </a:rPr>
              <a:t> </a:t>
            </a:r>
            <a:r>
              <a:rPr lang="hu-HU" dirty="0" err="1">
                <a:sym typeface="Wingdings" panose="05000000000000000000" pitchFamily="2" charset="2"/>
              </a:rPr>
              <a:t>on</a:t>
            </a:r>
            <a:r>
              <a:rPr lang="hu-HU" dirty="0">
                <a:sym typeface="Wingdings" panose="05000000000000000000" pitchFamily="2" charset="2"/>
              </a:rPr>
              <a:t> opciót érdemes bekapcsolni</a:t>
            </a:r>
            <a:endParaRPr lang="hu-HU" dirty="0"/>
          </a:p>
          <a:p>
            <a:pPr lvl="1"/>
            <a:endParaRPr lang="hu-HU" dirty="0"/>
          </a:p>
        </p:txBody>
      </p:sp>
      <p:pic>
        <p:nvPicPr>
          <p:cNvPr id="3074" name="Picture 2" descr="Schedule Recurr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2585" y="289511"/>
            <a:ext cx="3848100" cy="283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Schedule Particular Week Days on Particular Weeks in a Mon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455" y="3288709"/>
            <a:ext cx="5381625" cy="34575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9093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sz="quarter" idx="10"/>
          </p:nvPr>
        </p:nvSpPr>
        <p:spPr>
          <a:xfrm>
            <a:off x="269239" y="1189177"/>
            <a:ext cx="11653523" cy="3175005"/>
          </a:xfrm>
        </p:spPr>
        <p:txBody>
          <a:bodyPr>
            <a:normAutofit fontScale="92500"/>
          </a:bodyPr>
          <a:lstStyle/>
          <a:p>
            <a:r>
              <a:rPr lang="hu-HU" dirty="0" smtClean="0"/>
              <a:t>.NET alapú nyílt forráskódú SDK, melynek célja, hogy egyszerűsítse a </a:t>
            </a:r>
            <a:r>
              <a:rPr lang="hu-HU" dirty="0" err="1" smtClean="0"/>
              <a:t>webjobok</a:t>
            </a:r>
            <a:r>
              <a:rPr lang="hu-HU" dirty="0" smtClean="0"/>
              <a:t> készítését a tipikus feladatok automatizálásával.</a:t>
            </a:r>
          </a:p>
          <a:p>
            <a:r>
              <a:rPr lang="hu-HU" dirty="0" smtClean="0"/>
              <a:t>Tipikus </a:t>
            </a:r>
            <a:r>
              <a:rPr lang="hu-HU" dirty="0" err="1" smtClean="0"/>
              <a:t>queue</a:t>
            </a:r>
            <a:r>
              <a:rPr lang="hu-HU" dirty="0" smtClean="0"/>
              <a:t>-, </a:t>
            </a:r>
            <a:r>
              <a:rPr lang="hu-HU" dirty="0" err="1" smtClean="0"/>
              <a:t>table</a:t>
            </a:r>
            <a:r>
              <a:rPr lang="hu-HU" dirty="0" smtClean="0"/>
              <a:t>-, </a:t>
            </a:r>
            <a:r>
              <a:rPr lang="hu-HU" dirty="0" err="1" smtClean="0"/>
              <a:t>blob</a:t>
            </a:r>
            <a:r>
              <a:rPr lang="hu-HU" dirty="0" smtClean="0"/>
              <a:t>-, kép- és fájlkezelési műveletek</a:t>
            </a:r>
            <a:endParaRPr lang="hu-HU" dirty="0" smtClean="0">
              <a:hlinkClick r:id="rId3"/>
            </a:endParaRPr>
          </a:p>
          <a:p>
            <a:r>
              <a:rPr lang="hu-HU" dirty="0" smtClean="0">
                <a:hlinkClick r:id="rId3"/>
              </a:rPr>
              <a:t>https</a:t>
            </a:r>
            <a:r>
              <a:rPr lang="hu-HU" dirty="0">
                <a:hlinkClick r:id="rId3"/>
              </a:rPr>
              <a:t>://github.com/Azure/azure-webjobs-sdk</a:t>
            </a:r>
            <a:r>
              <a:rPr lang="hu-HU" dirty="0" smtClean="0">
                <a:hlinkClick r:id="rId3"/>
              </a:rPr>
              <a:t>/</a:t>
            </a:r>
            <a:r>
              <a:rPr lang="hu-HU" dirty="0" smtClean="0"/>
              <a:t> </a:t>
            </a:r>
            <a:endParaRPr lang="hu-HU" dirty="0"/>
          </a:p>
        </p:txBody>
      </p:sp>
      <p:sp>
        <p:nvSpPr>
          <p:cNvPr id="5" name="Cím 4"/>
          <p:cNvSpPr>
            <a:spLocks noGrp="1"/>
          </p:cNvSpPr>
          <p:nvPr>
            <p:ph type="title"/>
          </p:nvPr>
        </p:nvSpPr>
        <p:spPr/>
        <p:txBody>
          <a:bodyPr/>
          <a:lstStyle/>
          <a:p>
            <a:r>
              <a:rPr lang="hu-HU" dirty="0" err="1" smtClean="0"/>
              <a:t>Webjob</a:t>
            </a:r>
            <a:r>
              <a:rPr lang="hu-HU" dirty="0" smtClean="0"/>
              <a:t> SDK</a:t>
            </a:r>
            <a:endParaRPr lang="hu-HU" dirty="0"/>
          </a:p>
        </p:txBody>
      </p:sp>
      <p:sp>
        <p:nvSpPr>
          <p:cNvPr id="11" name="Téglalap 10"/>
          <p:cNvSpPr/>
          <p:nvPr/>
        </p:nvSpPr>
        <p:spPr>
          <a:xfrm>
            <a:off x="72736" y="4180344"/>
            <a:ext cx="12248866" cy="2677656"/>
          </a:xfrm>
          <a:prstGeom prst="rect">
            <a:avLst/>
          </a:prstGeom>
        </p:spPr>
        <p:txBody>
          <a:bodyPr wrap="none">
            <a:spAutoFit/>
          </a:bodyPr>
          <a:lstStyle/>
          <a:p>
            <a:pPr lvl="0" eaLnBrk="0" fontAlgn="base" hangingPunct="0">
              <a:spcBef>
                <a:spcPct val="0"/>
              </a:spcBef>
              <a:spcAft>
                <a:spcPct val="0"/>
              </a:spcAft>
            </a:pPr>
            <a:r>
              <a:rPr lang="hu-HU" altLang="hu-HU" sz="2400" dirty="0" err="1">
                <a:solidFill>
                  <a:srgbClr val="00008B"/>
                </a:solidFill>
                <a:latin typeface="Consolas" panose="020B0609020204030204" pitchFamily="49" charset="0"/>
              </a:rPr>
              <a:t>public</a:t>
            </a:r>
            <a:r>
              <a:rPr lang="hu-HU" altLang="hu-HU" sz="2400" dirty="0">
                <a:solidFill>
                  <a:srgbClr val="000000"/>
                </a:solidFill>
                <a:latin typeface="Consolas" panose="020B0609020204030204" pitchFamily="49" charset="0"/>
              </a:rPr>
              <a:t> </a:t>
            </a:r>
            <a:r>
              <a:rPr lang="hu-HU" altLang="hu-HU" sz="2400" dirty="0" err="1">
                <a:solidFill>
                  <a:srgbClr val="00008B"/>
                </a:solidFill>
                <a:latin typeface="Consolas" panose="020B0609020204030204" pitchFamily="49" charset="0"/>
              </a:rPr>
              <a:t>static</a:t>
            </a:r>
            <a:r>
              <a:rPr lang="hu-HU" altLang="hu-HU" sz="2400" dirty="0">
                <a:solidFill>
                  <a:srgbClr val="000000"/>
                </a:solidFill>
                <a:latin typeface="Consolas" panose="020B0609020204030204" pitchFamily="49" charset="0"/>
              </a:rPr>
              <a:t> </a:t>
            </a:r>
            <a:r>
              <a:rPr lang="hu-HU" altLang="hu-HU" sz="2400" dirty="0" err="1">
                <a:solidFill>
                  <a:srgbClr val="00008B"/>
                </a:solidFill>
                <a:latin typeface="Consolas" panose="020B0609020204030204" pitchFamily="49" charset="0"/>
              </a:rPr>
              <a:t>void</a:t>
            </a:r>
            <a:r>
              <a:rPr lang="hu-HU" altLang="hu-HU" sz="2400" dirty="0">
                <a:solidFill>
                  <a:srgbClr val="000000"/>
                </a:solidFill>
                <a:latin typeface="Consolas" panose="020B0609020204030204" pitchFamily="49" charset="0"/>
              </a:rPr>
              <a:t> </a:t>
            </a:r>
            <a:r>
              <a:rPr lang="hu-HU" altLang="hu-HU" sz="2400" dirty="0" err="1">
                <a:solidFill>
                  <a:srgbClr val="2B91AF"/>
                </a:solidFill>
                <a:latin typeface="Consolas" panose="020B0609020204030204" pitchFamily="49" charset="0"/>
              </a:rPr>
              <a:t>ProcessQueueMessage</a:t>
            </a:r>
            <a:r>
              <a:rPr lang="hu-HU" altLang="hu-HU" sz="2400" dirty="0">
                <a:solidFill>
                  <a:srgbClr val="000000"/>
                </a:solidFill>
                <a:latin typeface="Consolas" panose="020B0609020204030204" pitchFamily="49" charset="0"/>
              </a:rPr>
              <a:t>( </a:t>
            </a:r>
            <a:endParaRPr lang="hu-HU" altLang="hu-HU" sz="2400" dirty="0" smtClean="0">
              <a:solidFill>
                <a:srgbClr val="000000"/>
              </a:solidFill>
              <a:latin typeface="Consolas" panose="020B0609020204030204" pitchFamily="49" charset="0"/>
            </a:endParaRPr>
          </a:p>
          <a:p>
            <a:pPr lvl="0" eaLnBrk="0" fontAlgn="base" hangingPunct="0">
              <a:spcBef>
                <a:spcPct val="0"/>
              </a:spcBef>
              <a:spcAft>
                <a:spcPct val="0"/>
              </a:spcAft>
            </a:pPr>
            <a:r>
              <a:rPr lang="hu-HU" altLang="hu-HU" sz="2400" dirty="0" smtClean="0">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QueueTrigger</a:t>
            </a:r>
            <a:r>
              <a:rPr lang="hu-HU" altLang="hu-HU" sz="2400" dirty="0">
                <a:solidFill>
                  <a:srgbClr val="000000"/>
                </a:solidFill>
                <a:latin typeface="Consolas" panose="020B0609020204030204" pitchFamily="49" charset="0"/>
              </a:rPr>
              <a:t>(</a:t>
            </a:r>
            <a:r>
              <a:rPr lang="hu-HU" altLang="hu-HU" sz="2400" dirty="0">
                <a:solidFill>
                  <a:srgbClr val="800000"/>
                </a:solidFill>
                <a:latin typeface="Consolas" panose="020B0609020204030204" pitchFamily="49" charset="0"/>
              </a:rPr>
              <a:t>"</a:t>
            </a:r>
            <a:r>
              <a:rPr lang="hu-HU" altLang="hu-HU" sz="2400" dirty="0" err="1">
                <a:solidFill>
                  <a:srgbClr val="800000"/>
                </a:solidFill>
                <a:latin typeface="Consolas" panose="020B0609020204030204" pitchFamily="49" charset="0"/>
              </a:rPr>
              <a:t>blobcopyqueue</a:t>
            </a:r>
            <a:r>
              <a:rPr lang="hu-HU" altLang="hu-HU" sz="2400" dirty="0">
                <a:solidFill>
                  <a:srgbClr val="800000"/>
                </a:solidFill>
                <a:latin typeface="Consolas" panose="020B0609020204030204" pitchFamily="49" charset="0"/>
              </a:rPr>
              <a:t>"</a:t>
            </a:r>
            <a:r>
              <a:rPr lang="hu-HU" altLang="hu-HU" sz="2400" dirty="0">
                <a:solidFill>
                  <a:srgbClr val="000000"/>
                </a:solidFill>
                <a:latin typeface="Consolas" panose="020B0609020204030204" pitchFamily="49" charset="0"/>
              </a:rPr>
              <a:t>)] </a:t>
            </a:r>
            <a:r>
              <a:rPr lang="hu-HU" altLang="hu-HU" sz="2400" dirty="0" err="1">
                <a:solidFill>
                  <a:srgbClr val="00008B"/>
                </a:solidFill>
                <a:latin typeface="Consolas" panose="020B0609020204030204" pitchFamily="49" charset="0"/>
              </a:rPr>
              <a:t>string</a:t>
            </a:r>
            <a:r>
              <a:rPr lang="hu-HU" altLang="hu-HU" sz="2400" dirty="0">
                <a:solidFill>
                  <a:srgbClr val="000000"/>
                </a:solidFill>
                <a:latin typeface="Consolas" panose="020B0609020204030204" pitchFamily="49" charset="0"/>
              </a:rPr>
              <a:t> </a:t>
            </a:r>
            <a:r>
              <a:rPr lang="hu-HU" altLang="hu-HU" sz="2400" dirty="0" err="1">
                <a:solidFill>
                  <a:srgbClr val="000000"/>
                </a:solidFill>
                <a:latin typeface="Consolas" panose="020B0609020204030204" pitchFamily="49" charset="0"/>
              </a:rPr>
              <a:t>blobName</a:t>
            </a:r>
            <a:r>
              <a:rPr lang="hu-HU" altLang="hu-HU" sz="2400" dirty="0">
                <a:solidFill>
                  <a:srgbClr val="000000"/>
                </a:solidFill>
                <a:latin typeface="Consolas" panose="020B0609020204030204" pitchFamily="49" charset="0"/>
              </a:rPr>
              <a:t>, </a:t>
            </a:r>
            <a:endParaRPr lang="hu-HU" altLang="hu-HU" sz="2400" dirty="0" smtClean="0">
              <a:solidFill>
                <a:srgbClr val="000000"/>
              </a:solidFill>
              <a:latin typeface="Consolas" panose="020B0609020204030204" pitchFamily="49" charset="0"/>
            </a:endParaRPr>
          </a:p>
          <a:p>
            <a:pPr lvl="0" eaLnBrk="0" fontAlgn="base" hangingPunct="0">
              <a:spcBef>
                <a:spcPct val="0"/>
              </a:spcBef>
              <a:spcAft>
                <a:spcPct val="0"/>
              </a:spcAft>
            </a:pPr>
            <a:r>
              <a:rPr lang="hu-HU" altLang="hu-HU" sz="2400" dirty="0" smtClean="0">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Blob</a:t>
            </a:r>
            <a:r>
              <a:rPr lang="hu-HU" altLang="hu-HU" sz="2400" dirty="0" smtClean="0">
                <a:solidFill>
                  <a:srgbClr val="000000"/>
                </a:solidFill>
                <a:latin typeface="Consolas" panose="020B0609020204030204" pitchFamily="49" charset="0"/>
              </a:rPr>
              <a:t>(</a:t>
            </a:r>
            <a:r>
              <a:rPr lang="hu-HU" altLang="hu-HU" sz="2400" dirty="0" smtClean="0">
                <a:solidFill>
                  <a:srgbClr val="800000"/>
                </a:solidFill>
                <a:latin typeface="Consolas" panose="020B0609020204030204" pitchFamily="49" charset="0"/>
              </a:rPr>
              <a:t>"</a:t>
            </a:r>
            <a:r>
              <a:rPr lang="hu-HU" altLang="hu-HU" sz="2400" dirty="0" err="1" smtClean="0">
                <a:solidFill>
                  <a:srgbClr val="800000"/>
                </a:solidFill>
                <a:latin typeface="Consolas" panose="020B0609020204030204" pitchFamily="49" charset="0"/>
              </a:rPr>
              <a:t>myblobs</a:t>
            </a:r>
            <a:r>
              <a:rPr lang="hu-HU" altLang="hu-HU" sz="2400" dirty="0">
                <a:solidFill>
                  <a:srgbClr val="800000"/>
                </a:solidFill>
                <a:latin typeface="Consolas" panose="020B0609020204030204" pitchFamily="49" charset="0"/>
              </a:rPr>
              <a:t>/{</a:t>
            </a:r>
            <a:r>
              <a:rPr lang="hu-HU" altLang="hu-HU" sz="2400" dirty="0" err="1">
                <a:solidFill>
                  <a:srgbClr val="800000"/>
                </a:solidFill>
                <a:latin typeface="Consolas" panose="020B0609020204030204" pitchFamily="49" charset="0"/>
              </a:rPr>
              <a:t>queueTrigger</a:t>
            </a:r>
            <a:r>
              <a:rPr lang="hu-HU" altLang="hu-HU" sz="2400" dirty="0">
                <a:solidFill>
                  <a:srgbClr val="800000"/>
                </a:solidFill>
                <a:latin typeface="Consolas" panose="020B0609020204030204" pitchFamily="49" charset="0"/>
              </a:rPr>
              <a:t>}"</a:t>
            </a:r>
            <a:r>
              <a:rPr lang="hu-HU" altLang="hu-HU" sz="2400" dirty="0">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FileAccess</a:t>
            </a:r>
            <a:r>
              <a:rPr lang="hu-HU" altLang="hu-HU" sz="2400" dirty="0" err="1">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Read</a:t>
            </a:r>
            <a:r>
              <a:rPr lang="hu-HU" altLang="hu-HU" sz="2400" dirty="0">
                <a:solidFill>
                  <a:srgbClr val="000000"/>
                </a:solidFill>
                <a:latin typeface="Consolas" panose="020B0609020204030204" pitchFamily="49" charset="0"/>
              </a:rPr>
              <a:t>)] </a:t>
            </a:r>
            <a:r>
              <a:rPr lang="hu-HU" altLang="hu-HU" sz="2400" dirty="0" err="1">
                <a:solidFill>
                  <a:srgbClr val="2B91AF"/>
                </a:solidFill>
                <a:latin typeface="Consolas" panose="020B0609020204030204" pitchFamily="49" charset="0"/>
              </a:rPr>
              <a:t>Stream</a:t>
            </a:r>
            <a:r>
              <a:rPr lang="hu-HU" altLang="hu-HU" sz="2400" dirty="0">
                <a:solidFill>
                  <a:srgbClr val="000000"/>
                </a:solidFill>
                <a:latin typeface="Consolas" panose="020B0609020204030204" pitchFamily="49" charset="0"/>
              </a:rPr>
              <a:t> </a:t>
            </a:r>
            <a:r>
              <a:rPr lang="hu-HU" altLang="hu-HU" sz="2400" dirty="0" err="1">
                <a:solidFill>
                  <a:srgbClr val="000000"/>
                </a:solidFill>
                <a:latin typeface="Consolas" panose="020B0609020204030204" pitchFamily="49" charset="0"/>
              </a:rPr>
              <a:t>blobInput</a:t>
            </a:r>
            <a:r>
              <a:rPr lang="hu-HU" altLang="hu-HU" sz="2400" dirty="0" smtClean="0">
                <a:solidFill>
                  <a:srgbClr val="000000"/>
                </a:solidFill>
                <a:latin typeface="Consolas" panose="020B0609020204030204" pitchFamily="49" charset="0"/>
              </a:rPr>
              <a:t>,</a:t>
            </a:r>
          </a:p>
          <a:p>
            <a:pPr lvl="0" eaLnBrk="0" fontAlgn="base" hangingPunct="0">
              <a:spcBef>
                <a:spcPct val="0"/>
              </a:spcBef>
              <a:spcAft>
                <a:spcPct val="0"/>
              </a:spcAft>
            </a:pPr>
            <a:r>
              <a:rPr lang="hu-HU" altLang="hu-HU" sz="2400" dirty="0" smtClean="0">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Blob</a:t>
            </a:r>
            <a:r>
              <a:rPr lang="hu-HU" altLang="hu-HU" sz="2400" dirty="0" smtClean="0">
                <a:solidFill>
                  <a:srgbClr val="000000"/>
                </a:solidFill>
                <a:latin typeface="Consolas" panose="020B0609020204030204" pitchFamily="49" charset="0"/>
              </a:rPr>
              <a:t>(</a:t>
            </a:r>
            <a:r>
              <a:rPr lang="hu-HU" altLang="hu-HU" sz="2400" dirty="0">
                <a:solidFill>
                  <a:srgbClr val="800000"/>
                </a:solidFill>
                <a:latin typeface="Consolas" panose="020B0609020204030204" pitchFamily="49" charset="0"/>
              </a:rPr>
              <a:t>"</a:t>
            </a:r>
            <a:r>
              <a:rPr lang="hu-HU" altLang="hu-HU" sz="2400" dirty="0" err="1">
                <a:solidFill>
                  <a:srgbClr val="800000"/>
                </a:solidFill>
                <a:latin typeface="Consolas" panose="020B0609020204030204" pitchFamily="49" charset="0"/>
              </a:rPr>
              <a:t>my</a:t>
            </a:r>
            <a:r>
              <a:rPr lang="hu-HU" altLang="hu-HU" sz="2400" dirty="0" err="1" smtClean="0">
                <a:solidFill>
                  <a:srgbClr val="800000"/>
                </a:solidFill>
                <a:latin typeface="Consolas" panose="020B0609020204030204" pitchFamily="49" charset="0"/>
              </a:rPr>
              <a:t>blobs</a:t>
            </a:r>
            <a:r>
              <a:rPr lang="hu-HU" altLang="hu-HU" sz="2400" dirty="0">
                <a:solidFill>
                  <a:srgbClr val="800000"/>
                </a:solidFill>
                <a:latin typeface="Consolas" panose="020B0609020204030204" pitchFamily="49" charset="0"/>
              </a:rPr>
              <a:t>/{</a:t>
            </a:r>
            <a:r>
              <a:rPr lang="hu-HU" altLang="hu-HU" sz="2400" dirty="0" err="1">
                <a:solidFill>
                  <a:srgbClr val="800000"/>
                </a:solidFill>
                <a:latin typeface="Consolas" panose="020B0609020204030204" pitchFamily="49" charset="0"/>
              </a:rPr>
              <a:t>queueTrigger</a:t>
            </a:r>
            <a:r>
              <a:rPr lang="hu-HU" altLang="hu-HU" sz="2400" dirty="0">
                <a:solidFill>
                  <a:srgbClr val="800000"/>
                </a:solidFill>
                <a:latin typeface="Consolas" panose="020B0609020204030204" pitchFamily="49" charset="0"/>
              </a:rPr>
              <a:t>}-</a:t>
            </a:r>
            <a:r>
              <a:rPr lang="hu-HU" altLang="hu-HU" sz="2400" dirty="0" err="1">
                <a:solidFill>
                  <a:srgbClr val="800000"/>
                </a:solidFill>
                <a:latin typeface="Consolas" panose="020B0609020204030204" pitchFamily="49" charset="0"/>
              </a:rPr>
              <a:t>new</a:t>
            </a:r>
            <a:r>
              <a:rPr lang="hu-HU" altLang="hu-HU" sz="2400" dirty="0">
                <a:solidFill>
                  <a:srgbClr val="800000"/>
                </a:solidFill>
                <a:latin typeface="Consolas" panose="020B0609020204030204" pitchFamily="49" charset="0"/>
              </a:rPr>
              <a:t>"</a:t>
            </a:r>
            <a:r>
              <a:rPr lang="hu-HU" altLang="hu-HU" sz="2400" dirty="0">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FileAccess</a:t>
            </a:r>
            <a:r>
              <a:rPr lang="hu-HU" altLang="hu-HU" sz="2400" dirty="0" err="1">
                <a:solidFill>
                  <a:srgbClr val="000000"/>
                </a:solidFill>
                <a:latin typeface="Consolas" panose="020B0609020204030204" pitchFamily="49" charset="0"/>
              </a:rPr>
              <a:t>.</a:t>
            </a:r>
            <a:r>
              <a:rPr lang="hu-HU" altLang="hu-HU" sz="2400" dirty="0" err="1">
                <a:solidFill>
                  <a:srgbClr val="2B91AF"/>
                </a:solidFill>
                <a:latin typeface="Consolas" panose="020B0609020204030204" pitchFamily="49" charset="0"/>
              </a:rPr>
              <a:t>Write</a:t>
            </a:r>
            <a:r>
              <a:rPr lang="hu-HU" altLang="hu-HU" sz="2400" dirty="0" smtClean="0">
                <a:solidFill>
                  <a:srgbClr val="000000"/>
                </a:solidFill>
                <a:latin typeface="Consolas" panose="020B0609020204030204" pitchFamily="49" charset="0"/>
              </a:rPr>
              <a:t>)]</a:t>
            </a:r>
            <a:r>
              <a:rPr lang="hu-HU" altLang="hu-HU" sz="2400" dirty="0" err="1" smtClean="0">
                <a:solidFill>
                  <a:srgbClr val="2B91AF"/>
                </a:solidFill>
                <a:latin typeface="Consolas" panose="020B0609020204030204" pitchFamily="49" charset="0"/>
              </a:rPr>
              <a:t>Stream</a:t>
            </a:r>
            <a:r>
              <a:rPr lang="hu-HU" altLang="hu-HU" sz="2400" dirty="0" smtClean="0">
                <a:solidFill>
                  <a:srgbClr val="000000"/>
                </a:solidFill>
                <a:latin typeface="Consolas" panose="020B0609020204030204" pitchFamily="49" charset="0"/>
              </a:rPr>
              <a:t> </a:t>
            </a:r>
            <a:r>
              <a:rPr lang="hu-HU" altLang="hu-HU" sz="2400" dirty="0" err="1">
                <a:solidFill>
                  <a:srgbClr val="000000"/>
                </a:solidFill>
                <a:latin typeface="Consolas" panose="020B0609020204030204" pitchFamily="49" charset="0"/>
              </a:rPr>
              <a:t>blobOutput</a:t>
            </a:r>
            <a:r>
              <a:rPr lang="hu-HU" altLang="hu-HU" sz="2400" dirty="0" smtClean="0">
                <a:solidFill>
                  <a:srgbClr val="000000"/>
                </a:solidFill>
                <a:latin typeface="Consolas" panose="020B0609020204030204" pitchFamily="49" charset="0"/>
              </a:rPr>
              <a:t>)</a:t>
            </a:r>
          </a:p>
          <a:p>
            <a:pPr lvl="0" eaLnBrk="0" fontAlgn="base" hangingPunct="0">
              <a:spcBef>
                <a:spcPct val="0"/>
              </a:spcBef>
              <a:spcAft>
                <a:spcPct val="0"/>
              </a:spcAft>
            </a:pPr>
            <a:r>
              <a:rPr lang="hu-HU" altLang="hu-HU" sz="2400" dirty="0" smtClean="0">
                <a:solidFill>
                  <a:srgbClr val="000000"/>
                </a:solidFill>
                <a:latin typeface="Consolas" panose="020B0609020204030204" pitchFamily="49" charset="0"/>
              </a:rPr>
              <a:t>{ </a:t>
            </a:r>
          </a:p>
          <a:p>
            <a:pPr lvl="0" eaLnBrk="0" fontAlgn="base" hangingPunct="0">
              <a:spcBef>
                <a:spcPct val="0"/>
              </a:spcBef>
              <a:spcAft>
                <a:spcPct val="0"/>
              </a:spcAft>
            </a:pPr>
            <a:r>
              <a:rPr lang="hu-HU" altLang="hu-HU" sz="2400" dirty="0">
                <a:solidFill>
                  <a:srgbClr val="000000"/>
                </a:solidFill>
                <a:latin typeface="Consolas" panose="020B0609020204030204" pitchFamily="49" charset="0"/>
              </a:rPr>
              <a:t> </a:t>
            </a:r>
            <a:r>
              <a:rPr lang="hu-HU" altLang="hu-HU" sz="2400" dirty="0" smtClean="0">
                <a:solidFill>
                  <a:srgbClr val="000000"/>
                </a:solidFill>
                <a:latin typeface="Consolas" panose="020B0609020204030204" pitchFamily="49" charset="0"/>
              </a:rPr>
              <a:t>    </a:t>
            </a:r>
            <a:r>
              <a:rPr lang="hu-HU" altLang="hu-HU" sz="2400" dirty="0" err="1" smtClean="0">
                <a:solidFill>
                  <a:srgbClr val="000000"/>
                </a:solidFill>
                <a:latin typeface="Consolas" panose="020B0609020204030204" pitchFamily="49" charset="0"/>
              </a:rPr>
              <a:t>blobInput.</a:t>
            </a:r>
            <a:r>
              <a:rPr lang="hu-HU" altLang="hu-HU" sz="2400" dirty="0" err="1" smtClean="0">
                <a:solidFill>
                  <a:srgbClr val="2B91AF"/>
                </a:solidFill>
                <a:latin typeface="Consolas" panose="020B0609020204030204" pitchFamily="49" charset="0"/>
              </a:rPr>
              <a:t>CopyTo</a:t>
            </a:r>
            <a:r>
              <a:rPr lang="hu-HU" altLang="hu-HU" sz="2400" dirty="0" smtClean="0">
                <a:solidFill>
                  <a:srgbClr val="000000"/>
                </a:solidFill>
                <a:latin typeface="Consolas" panose="020B0609020204030204" pitchFamily="49" charset="0"/>
              </a:rPr>
              <a:t>(</a:t>
            </a:r>
            <a:r>
              <a:rPr lang="hu-HU" altLang="hu-HU" sz="2400" dirty="0" err="1" smtClean="0">
                <a:solidFill>
                  <a:srgbClr val="000000"/>
                </a:solidFill>
                <a:latin typeface="Consolas" panose="020B0609020204030204" pitchFamily="49" charset="0"/>
              </a:rPr>
              <a:t>blobOutput</a:t>
            </a:r>
            <a:r>
              <a:rPr lang="hu-HU" altLang="hu-HU" sz="2400" dirty="0">
                <a:solidFill>
                  <a:srgbClr val="000000"/>
                </a:solidFill>
                <a:latin typeface="Consolas" panose="020B0609020204030204" pitchFamily="49" charset="0"/>
              </a:rPr>
              <a:t>, </a:t>
            </a:r>
            <a:r>
              <a:rPr lang="hu-HU" altLang="hu-HU" sz="2400" dirty="0">
                <a:solidFill>
                  <a:srgbClr val="800000"/>
                </a:solidFill>
                <a:latin typeface="Consolas" panose="020B0609020204030204" pitchFamily="49" charset="0"/>
              </a:rPr>
              <a:t>4096</a:t>
            </a:r>
            <a:r>
              <a:rPr lang="hu-HU" altLang="hu-HU" sz="2400" dirty="0">
                <a:solidFill>
                  <a:srgbClr val="000000"/>
                </a:solidFill>
                <a:latin typeface="Consolas" panose="020B0609020204030204" pitchFamily="49" charset="0"/>
              </a:rPr>
              <a:t>); </a:t>
            </a:r>
            <a:endParaRPr lang="hu-HU" altLang="hu-HU" sz="2400" dirty="0" smtClean="0">
              <a:solidFill>
                <a:srgbClr val="000000"/>
              </a:solidFill>
              <a:latin typeface="Consolas" panose="020B0609020204030204" pitchFamily="49" charset="0"/>
            </a:endParaRPr>
          </a:p>
          <a:p>
            <a:pPr lvl="0" eaLnBrk="0" fontAlgn="base" hangingPunct="0">
              <a:spcBef>
                <a:spcPct val="0"/>
              </a:spcBef>
              <a:spcAft>
                <a:spcPct val="0"/>
              </a:spcAft>
            </a:pPr>
            <a:r>
              <a:rPr lang="hu-HU" altLang="hu-HU" sz="2400" dirty="0" smtClean="0">
                <a:solidFill>
                  <a:srgbClr val="000000"/>
                </a:solidFill>
                <a:latin typeface="Consolas" panose="020B0609020204030204" pitchFamily="49" charset="0"/>
              </a:rPr>
              <a:t>}</a:t>
            </a:r>
            <a:r>
              <a:rPr lang="hu-HU" altLang="hu-HU" dirty="0" smtClean="0">
                <a:latin typeface="Consolas" panose="020B0609020204030204" pitchFamily="49" charset="0"/>
              </a:rPr>
              <a:t> </a:t>
            </a:r>
          </a:p>
        </p:txBody>
      </p:sp>
    </p:spTree>
    <p:extLst>
      <p:ext uri="{BB962C8B-B14F-4D97-AF65-F5344CB8AC3E}">
        <p14:creationId xmlns:p14="http://schemas.microsoft.com/office/powerpoint/2010/main" val="19469878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5650915" y="2162275"/>
            <a:ext cx="1229382" cy="362072"/>
          </a:xfrm>
          <a:prstGeom prst="rect">
            <a:avLst/>
          </a:prstGeom>
          <a:noFill/>
        </p:spPr>
        <p:txBody>
          <a:bodyPr wrap="square" rtlCol="0">
            <a:spAutoFit/>
          </a:bodyPr>
          <a:lstStyle/>
          <a:p>
            <a:r>
              <a:rPr lang="en-US" sz="1765" dirty="0">
                <a:solidFill>
                  <a:srgbClr val="FFFFFF"/>
                </a:solidFill>
              </a:rPr>
              <a:t>swap</a:t>
            </a:r>
          </a:p>
        </p:txBody>
      </p:sp>
      <p:pic>
        <p:nvPicPr>
          <p:cNvPr id="27" name="Picture 26"/>
          <p:cNvPicPr>
            <a:picLocks noChangeAspect="1"/>
          </p:cNvPicPr>
          <p:nvPr/>
        </p:nvPicPr>
        <p:blipFill>
          <a:blip r:embed="rId3">
            <a:biLevel thresh="25000"/>
          </a:blip>
          <a:stretch>
            <a:fillRect/>
          </a:stretch>
        </p:blipFill>
        <p:spPr>
          <a:xfrm>
            <a:off x="4070753" y="2088634"/>
            <a:ext cx="877161" cy="871427"/>
          </a:xfrm>
          <a:prstGeom prst="rect">
            <a:avLst/>
          </a:prstGeom>
        </p:spPr>
      </p:pic>
      <p:pic>
        <p:nvPicPr>
          <p:cNvPr id="28" name="Picture 27"/>
          <p:cNvPicPr>
            <a:picLocks noChangeAspect="1"/>
          </p:cNvPicPr>
          <p:nvPr/>
        </p:nvPicPr>
        <p:blipFill>
          <a:blip r:embed="rId3">
            <a:biLevel thresh="25000"/>
          </a:blip>
          <a:stretch>
            <a:fillRect/>
          </a:stretch>
        </p:blipFill>
        <p:spPr>
          <a:xfrm>
            <a:off x="6616960" y="1461149"/>
            <a:ext cx="877161" cy="871427"/>
          </a:xfrm>
          <a:prstGeom prst="rect">
            <a:avLst/>
          </a:prstGeom>
        </p:spPr>
      </p:pic>
      <p:pic>
        <p:nvPicPr>
          <p:cNvPr id="29" name="Picture 28"/>
          <p:cNvPicPr>
            <a:picLocks noChangeAspect="1"/>
          </p:cNvPicPr>
          <p:nvPr/>
        </p:nvPicPr>
        <p:blipFill>
          <a:blip r:embed="rId4"/>
          <a:stretch>
            <a:fillRect/>
          </a:stretch>
        </p:blipFill>
        <p:spPr>
          <a:xfrm rot="1315097">
            <a:off x="5017926" y="1698074"/>
            <a:ext cx="1529021" cy="992723"/>
          </a:xfrm>
          <a:prstGeom prst="rect">
            <a:avLst/>
          </a:prstGeom>
        </p:spPr>
      </p:pic>
      <p:sp>
        <p:nvSpPr>
          <p:cNvPr id="30" name="Title 2"/>
          <p:cNvSpPr txBox="1">
            <a:spLocks/>
          </p:cNvSpPr>
          <p:nvPr/>
        </p:nvSpPr>
        <p:spPr>
          <a:xfrm>
            <a:off x="0" y="367230"/>
            <a:ext cx="11640620" cy="537933"/>
          </a:xfrm>
          <a:prstGeom prst="rect">
            <a:avLst/>
          </a:prstGeom>
        </p:spPr>
        <p:txBody>
          <a:bodyPr anchor="ctr">
            <a:no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252000"/>
            <a:r>
              <a:rPr lang="hu-HU" sz="4000" dirty="0">
                <a:solidFill>
                  <a:srgbClr val="FFFFFF"/>
                </a:solidFill>
              </a:rPr>
              <a:t>Több </a:t>
            </a:r>
            <a:r>
              <a:rPr lang="hu-HU" sz="4000" dirty="0" err="1">
                <a:solidFill>
                  <a:srgbClr val="FFFFFF"/>
                </a:solidFill>
              </a:rPr>
              <a:t>deployment</a:t>
            </a:r>
            <a:r>
              <a:rPr lang="hu-HU" sz="4000" dirty="0">
                <a:solidFill>
                  <a:srgbClr val="FFFFFF"/>
                </a:solidFill>
              </a:rPr>
              <a:t> </a:t>
            </a:r>
            <a:r>
              <a:rPr lang="hu-HU" sz="4000" dirty="0" err="1">
                <a:solidFill>
                  <a:srgbClr val="FFFFFF"/>
                </a:solidFill>
              </a:rPr>
              <a:t>slot</a:t>
            </a:r>
            <a:endParaRPr lang="en-US" sz="4000" dirty="0">
              <a:solidFill>
                <a:srgbClr val="FFFFFF"/>
              </a:solidFill>
            </a:endParaRPr>
          </a:p>
        </p:txBody>
      </p:sp>
      <p:sp>
        <p:nvSpPr>
          <p:cNvPr id="31" name="Rectangle 30"/>
          <p:cNvSpPr/>
          <p:nvPr/>
        </p:nvSpPr>
        <p:spPr>
          <a:xfrm>
            <a:off x="3166552" y="2343311"/>
            <a:ext cx="954685" cy="646331"/>
          </a:xfrm>
          <a:prstGeom prst="rect">
            <a:avLst/>
          </a:prstGeom>
        </p:spPr>
        <p:txBody>
          <a:bodyPr wrap="none">
            <a:spAutoFit/>
          </a:bodyPr>
          <a:lstStyle/>
          <a:p>
            <a:pPr algn="r"/>
            <a:r>
              <a:rPr lang="en-US" dirty="0">
                <a:solidFill>
                  <a:srgbClr val="FFFFFF"/>
                </a:solidFill>
              </a:rPr>
              <a:t>Staging</a:t>
            </a:r>
            <a:br>
              <a:rPr lang="en-US" dirty="0">
                <a:solidFill>
                  <a:srgbClr val="FFFFFF"/>
                </a:solidFill>
              </a:rPr>
            </a:br>
            <a:r>
              <a:rPr lang="en-US" dirty="0">
                <a:solidFill>
                  <a:srgbClr val="FFFFFF"/>
                </a:solidFill>
              </a:rPr>
              <a:t>slot</a:t>
            </a:r>
          </a:p>
        </p:txBody>
      </p:sp>
      <p:sp>
        <p:nvSpPr>
          <p:cNvPr id="32" name="TextBox 31"/>
          <p:cNvSpPr txBox="1"/>
          <p:nvPr/>
        </p:nvSpPr>
        <p:spPr>
          <a:xfrm>
            <a:off x="7467348" y="1623466"/>
            <a:ext cx="1695819" cy="635559"/>
          </a:xfrm>
          <a:prstGeom prst="rect">
            <a:avLst/>
          </a:prstGeom>
          <a:noFill/>
        </p:spPr>
        <p:txBody>
          <a:bodyPr wrap="square" rtlCol="0">
            <a:spAutoFit/>
          </a:bodyPr>
          <a:lstStyle/>
          <a:p>
            <a:r>
              <a:rPr lang="en-US" sz="1765" dirty="0">
                <a:solidFill>
                  <a:srgbClr val="FFFFFF"/>
                </a:solidFill>
              </a:rPr>
              <a:t>Production </a:t>
            </a:r>
          </a:p>
          <a:p>
            <a:r>
              <a:rPr lang="en-US" sz="1765" dirty="0">
                <a:solidFill>
                  <a:srgbClr val="FFFFFF"/>
                </a:solidFill>
              </a:rPr>
              <a:t>slot</a:t>
            </a:r>
          </a:p>
        </p:txBody>
      </p:sp>
      <p:sp>
        <p:nvSpPr>
          <p:cNvPr id="2" name="TextBox 1"/>
          <p:cNvSpPr txBox="1"/>
          <p:nvPr/>
        </p:nvSpPr>
        <p:spPr>
          <a:xfrm>
            <a:off x="2553419" y="4485736"/>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rgbClr val="343434"/>
                  </a:gs>
                  <a:gs pos="30000">
                    <a:srgbClr val="343434"/>
                  </a:gs>
                </a:gsLst>
                <a:lin ang="5400000" scaled="0"/>
              </a:gradFill>
            </a:endParaRPr>
          </a:p>
        </p:txBody>
      </p:sp>
      <p:sp>
        <p:nvSpPr>
          <p:cNvPr id="33" name="Content Placeholder 3"/>
          <p:cNvSpPr txBox="1">
            <a:spLocks/>
          </p:cNvSpPr>
          <p:nvPr/>
        </p:nvSpPr>
        <p:spPr>
          <a:xfrm>
            <a:off x="2541531" y="3605787"/>
            <a:ext cx="9544076" cy="3364351"/>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0" indent="0">
              <a:lnSpc>
                <a:spcPct val="75000"/>
              </a:lnSpc>
              <a:spcBef>
                <a:spcPts val="0"/>
              </a:spcBef>
              <a:buClr>
                <a:srgbClr val="FFFFFF"/>
              </a:buClr>
              <a:buNone/>
            </a:pPr>
            <a:r>
              <a:rPr lang="hu-HU" sz="2800" dirty="0">
                <a:solidFill>
                  <a:schemeClr val="tx1"/>
                </a:solidFill>
              </a:rPr>
              <a:t>Fejlesztői, tesztelői és éles környezetek megkülönböztetése.</a:t>
            </a:r>
            <a:r>
              <a:rPr lang="en-US" sz="2800" dirty="0">
                <a:solidFill>
                  <a:schemeClr val="tx1"/>
                </a:solidFill>
              </a:rPr>
              <a:t/>
            </a:r>
            <a:br>
              <a:rPr lang="en-US" sz="2800" dirty="0">
                <a:solidFill>
                  <a:schemeClr val="tx1"/>
                </a:solidFill>
              </a:rPr>
            </a:br>
            <a:endParaRPr lang="hu-HU" sz="2800" dirty="0">
              <a:solidFill>
                <a:schemeClr val="tx1"/>
              </a:solidFill>
            </a:endParaRPr>
          </a:p>
          <a:p>
            <a:pPr marL="0" indent="0">
              <a:lnSpc>
                <a:spcPct val="75000"/>
              </a:lnSpc>
              <a:spcBef>
                <a:spcPts val="0"/>
              </a:spcBef>
              <a:buClr>
                <a:srgbClr val="FFFFFF"/>
              </a:buClr>
              <a:buNone/>
            </a:pPr>
            <a:r>
              <a:rPr lang="hu-HU" sz="2800" dirty="0">
                <a:solidFill>
                  <a:schemeClr val="tx1"/>
                </a:solidFill>
              </a:rPr>
              <a:t>„</a:t>
            </a:r>
            <a:r>
              <a:rPr lang="hu-HU" sz="2800" dirty="0" err="1">
                <a:solidFill>
                  <a:schemeClr val="tx1"/>
                </a:solidFill>
              </a:rPr>
              <a:t>Hot-swap</a:t>
            </a:r>
            <a:r>
              <a:rPr lang="hu-HU" sz="2800" dirty="0">
                <a:solidFill>
                  <a:schemeClr val="tx1"/>
                </a:solidFill>
              </a:rPr>
              <a:t>” csere a környezetek között – nincs szolgáltatás-kiesés</a:t>
            </a:r>
            <a:r>
              <a:rPr lang="en-US" sz="2800" dirty="0">
                <a:solidFill>
                  <a:srgbClr val="343434"/>
                </a:solidFill>
              </a:rPr>
              <a:t/>
            </a:r>
            <a:br>
              <a:rPr lang="en-US" sz="2800" dirty="0">
                <a:solidFill>
                  <a:srgbClr val="343434"/>
                </a:solidFill>
              </a:rPr>
            </a:br>
            <a:r>
              <a:rPr lang="en-US" sz="2800" dirty="0">
                <a:solidFill>
                  <a:srgbClr val="343434"/>
                </a:solidFill>
              </a:rPr>
              <a:t> </a:t>
            </a:r>
            <a:br>
              <a:rPr lang="en-US" sz="2800" dirty="0">
                <a:solidFill>
                  <a:srgbClr val="343434"/>
                </a:solidFill>
              </a:rPr>
            </a:br>
            <a:r>
              <a:rPr lang="hu-HU" sz="2800" dirty="0">
                <a:solidFill>
                  <a:schemeClr val="tx1"/>
                </a:solidFill>
              </a:rPr>
              <a:t>Azonnali </a:t>
            </a:r>
            <a:r>
              <a:rPr lang="hu-HU" sz="2800" dirty="0" err="1">
                <a:solidFill>
                  <a:schemeClr val="tx1"/>
                </a:solidFill>
              </a:rPr>
              <a:t>rollback</a:t>
            </a:r>
            <a:r>
              <a:rPr lang="hu-HU" sz="2800" dirty="0">
                <a:solidFill>
                  <a:schemeClr val="tx1"/>
                </a:solidFill>
              </a:rPr>
              <a:t> a legutolsó jó állapotra</a:t>
            </a:r>
            <a:endParaRPr lang="en-US" sz="2800" dirty="0">
              <a:solidFill>
                <a:schemeClr val="tx1"/>
              </a:solidFill>
            </a:endParaRPr>
          </a:p>
          <a:p>
            <a:pPr marL="0" indent="0">
              <a:lnSpc>
                <a:spcPct val="75000"/>
              </a:lnSpc>
              <a:buClr>
                <a:srgbClr val="FFFFFF"/>
              </a:buClr>
              <a:buNone/>
            </a:pPr>
            <a:r>
              <a:rPr lang="en-US" sz="2800" dirty="0">
                <a:solidFill>
                  <a:srgbClr val="343434"/>
                </a:solidFill>
              </a:rPr>
              <a:t/>
            </a:r>
            <a:br>
              <a:rPr lang="en-US" sz="2800" dirty="0">
                <a:solidFill>
                  <a:srgbClr val="343434"/>
                </a:solidFill>
              </a:rPr>
            </a:br>
            <a:r>
              <a:rPr lang="hu-HU" sz="2800" dirty="0">
                <a:solidFill>
                  <a:schemeClr val="tx1"/>
                </a:solidFill>
              </a:rPr>
              <a:t>A/B tesztelés, </a:t>
            </a:r>
            <a:r>
              <a:rPr lang="hu-HU" sz="2800" dirty="0" err="1">
                <a:solidFill>
                  <a:schemeClr val="tx1"/>
                </a:solidFill>
              </a:rPr>
              <a:t>staged</a:t>
            </a:r>
            <a:r>
              <a:rPr lang="hu-HU" sz="2800" dirty="0">
                <a:solidFill>
                  <a:schemeClr val="tx1"/>
                </a:solidFill>
              </a:rPr>
              <a:t> </a:t>
            </a:r>
            <a:r>
              <a:rPr lang="hu-HU" sz="2800" dirty="0" err="1">
                <a:solidFill>
                  <a:schemeClr val="tx1"/>
                </a:solidFill>
              </a:rPr>
              <a:t>publishing</a:t>
            </a:r>
            <a:r>
              <a:rPr lang="hu-HU" sz="2800" dirty="0">
                <a:solidFill>
                  <a:schemeClr val="tx1"/>
                </a:solidFill>
              </a:rPr>
              <a:t>, </a:t>
            </a:r>
            <a:r>
              <a:rPr lang="hu-HU" sz="2800" dirty="0" err="1">
                <a:solidFill>
                  <a:schemeClr val="tx1"/>
                </a:solidFill>
              </a:rPr>
              <a:t>continuous</a:t>
            </a:r>
            <a:r>
              <a:rPr lang="hu-HU" sz="2800" dirty="0">
                <a:solidFill>
                  <a:schemeClr val="tx1"/>
                </a:solidFill>
              </a:rPr>
              <a:t> </a:t>
            </a:r>
            <a:r>
              <a:rPr lang="hu-HU" sz="2800" dirty="0" err="1">
                <a:solidFill>
                  <a:schemeClr val="tx1"/>
                </a:solidFill>
              </a:rPr>
              <a:t>deployment</a:t>
            </a:r>
            <a:r>
              <a:rPr lang="en-US" sz="2800" dirty="0">
                <a:solidFill>
                  <a:srgbClr val="343434"/>
                </a:solidFill>
              </a:rPr>
              <a:t/>
            </a:r>
            <a:br>
              <a:rPr lang="en-US" sz="2800" dirty="0">
                <a:solidFill>
                  <a:srgbClr val="343434"/>
                </a:solidFill>
              </a:rPr>
            </a:br>
            <a:endParaRPr lang="en-US" sz="2800" dirty="0">
              <a:solidFill>
                <a:srgbClr val="343434"/>
              </a:solidFill>
            </a:endParaRPr>
          </a:p>
        </p:txBody>
      </p:sp>
      <p:sp>
        <p:nvSpPr>
          <p:cNvPr id="12" name="TextBox 11"/>
          <p:cNvSpPr txBox="1"/>
          <p:nvPr/>
        </p:nvSpPr>
        <p:spPr>
          <a:xfrm>
            <a:off x="4947914" y="1014555"/>
            <a:ext cx="1861806" cy="369332"/>
          </a:xfrm>
          <a:prstGeom prst="rect">
            <a:avLst/>
          </a:prstGeom>
          <a:noFill/>
        </p:spPr>
        <p:txBody>
          <a:bodyPr wrap="square" rtlCol="0">
            <a:spAutoFit/>
          </a:bodyPr>
          <a:lstStyle/>
          <a:p>
            <a:pPr algn="ctr" defTabSz="896386">
              <a:defRPr/>
            </a:pPr>
            <a:r>
              <a:rPr lang="en-US" kern="0" dirty="0">
                <a:solidFill>
                  <a:srgbClr val="FFFFFF"/>
                </a:solidFill>
              </a:rPr>
              <a:t>Web App</a:t>
            </a:r>
          </a:p>
        </p:txBody>
      </p:sp>
      <p:sp>
        <p:nvSpPr>
          <p:cNvPr id="13" name="TextBox 12"/>
          <p:cNvSpPr txBox="1"/>
          <p:nvPr/>
        </p:nvSpPr>
        <p:spPr>
          <a:xfrm>
            <a:off x="1051120" y="3897171"/>
            <a:ext cx="1861806" cy="369332"/>
          </a:xfrm>
          <a:prstGeom prst="rect">
            <a:avLst/>
          </a:prstGeom>
          <a:noFill/>
        </p:spPr>
        <p:txBody>
          <a:bodyPr wrap="square" rtlCol="0">
            <a:spAutoFit/>
          </a:bodyPr>
          <a:lstStyle/>
          <a:p>
            <a:pPr algn="ctr" defTabSz="896386">
              <a:defRPr/>
            </a:pPr>
            <a:r>
              <a:rPr lang="en-US" kern="0" dirty="0">
                <a:solidFill>
                  <a:srgbClr val="FFFFFF"/>
                </a:solidFill>
              </a:rPr>
              <a:t>Web App</a:t>
            </a:r>
          </a:p>
        </p:txBody>
      </p:sp>
      <p:sp>
        <p:nvSpPr>
          <p:cNvPr id="14" name="Flowchart: Alternate Process 13"/>
          <p:cNvSpPr/>
          <p:nvPr/>
        </p:nvSpPr>
        <p:spPr>
          <a:xfrm>
            <a:off x="3001818" y="1357740"/>
            <a:ext cx="5865091" cy="1773381"/>
          </a:xfrm>
          <a:prstGeom prst="flowChartAlternateProcess">
            <a:avLst/>
          </a:prstGeom>
          <a:noFill/>
          <a:ln w="12700" cap="flat" cmpd="sng" algn="ctr">
            <a:solidFill>
              <a:srgbClr val="FFFFFF"/>
            </a:solidFill>
            <a:prstDash val="solid"/>
            <a:miter lim="800000"/>
          </a:ln>
          <a:effectLst/>
        </p:spPr>
        <p:txBody>
          <a:bodyPr rtlCol="0" anchor="ctr"/>
          <a:lstStyle/>
          <a:p>
            <a:pPr algn="ctr" defTabSz="896386">
              <a:defRPr/>
            </a:pPr>
            <a:endParaRPr lang="en-US" kern="0">
              <a:solidFill>
                <a:srgbClr val="FFFFFF"/>
              </a:solidFill>
            </a:endParaRPr>
          </a:p>
        </p:txBody>
      </p:sp>
    </p:spTree>
    <p:extLst>
      <p:ext uri="{BB962C8B-B14F-4D97-AF65-F5344CB8AC3E}">
        <p14:creationId xmlns:p14="http://schemas.microsoft.com/office/powerpoint/2010/main" val="12420948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3">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4">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a:solidFill>
                    <a:srgbClr val="FFFFFF"/>
                  </a:solidFill>
                </a:rPr>
                <a:t>Web App</a:t>
              </a: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a:solidFill>
                    <a:srgbClr val="FFFFFF"/>
                  </a:solidFill>
                </a:rPr>
                <a:t>Mobile App</a:t>
              </a:r>
            </a:p>
          </p:txBody>
        </p:sp>
        <p:pic>
          <p:nvPicPr>
            <p:cNvPr id="80" name="Picture 79"/>
            <p:cNvPicPr>
              <a:picLocks noChangeAspect="1"/>
            </p:cNvPicPr>
            <p:nvPr/>
          </p:nvPicPr>
          <p:blipFill>
            <a:blip r:embed="rId5">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rgbClr val="FFFFFF"/>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hu-HU" kern="0" dirty="0">
                  <a:solidFill>
                    <a:srgbClr val="FFFFFF"/>
                  </a:solidFill>
                </a:rPr>
                <a:t>Céges hálózat</a:t>
              </a:r>
              <a:endParaRPr lang="en-US" kern="0" dirty="0">
                <a:solidFill>
                  <a:srgbClr val="FFFFFF"/>
                </a:solidFill>
              </a:endParaRP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rgbClr val="FFFFFF"/>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rgbClr val="FFFFFF"/>
                  </a:solidFill>
                </a:rPr>
                <a:t>Hybrid </a:t>
              </a:r>
              <a:r>
                <a:rPr lang="hu-HU" kern="0" dirty="0" err="1">
                  <a:solidFill>
                    <a:srgbClr val="FFFFFF"/>
                  </a:solidFill>
                </a:rPr>
                <a:t>connection</a:t>
              </a:r>
              <a:endParaRPr lang="en-US" kern="0" dirty="0">
                <a:solidFill>
                  <a:srgbClr val="FFFFFF"/>
                </a:solidFill>
              </a:endParaRPr>
            </a:p>
          </p:txBody>
        </p:sp>
        <p:pic>
          <p:nvPicPr>
            <p:cNvPr id="85" name="Picture 84"/>
            <p:cNvPicPr>
              <a:picLocks noChangeAspect="1"/>
            </p:cNvPicPr>
            <p:nvPr/>
          </p:nvPicPr>
          <p:blipFill>
            <a:blip r:embed="rId6">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369332"/>
            </a:xfrm>
            <a:prstGeom prst="rect">
              <a:avLst/>
            </a:prstGeom>
            <a:noFill/>
          </p:spPr>
          <p:txBody>
            <a:bodyPr wrap="square" rtlCol="0">
              <a:spAutoFit/>
            </a:bodyPr>
            <a:lstStyle/>
            <a:p>
              <a:pPr defTabSz="896386">
                <a:defRPr/>
              </a:pPr>
              <a:r>
                <a:rPr lang="hu-HU" kern="0" dirty="0">
                  <a:solidFill>
                    <a:srgbClr val="FFFFFF"/>
                  </a:solidFill>
                </a:rPr>
                <a:t>Egyéb erőforrások</a:t>
              </a:r>
              <a:endParaRPr lang="en-US" kern="0" dirty="0">
                <a:solidFill>
                  <a:srgbClr val="FFFFFF"/>
                </a:solidFill>
              </a:endParaRPr>
            </a:p>
          </p:txBody>
        </p:sp>
        <p:pic>
          <p:nvPicPr>
            <p:cNvPr id="87" name="Picture 86"/>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rgbClr val="FFFFFF"/>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rgbClr val="FFFFFF"/>
                  </a:solidFill>
                </a:rPr>
                <a:t>Hybrid Connection Manager</a:t>
              </a:r>
            </a:p>
          </p:txBody>
        </p:sp>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 name="Title 1"/>
          <p:cNvSpPr>
            <a:spLocks noGrp="1"/>
          </p:cNvSpPr>
          <p:nvPr>
            <p:ph type="title"/>
          </p:nvPr>
        </p:nvSpPr>
        <p:spPr/>
        <p:txBody>
          <a:bodyPr/>
          <a:lstStyle/>
          <a:p>
            <a:r>
              <a:rPr lang="en-US" dirty="0"/>
              <a:t>Hybrid </a:t>
            </a:r>
            <a:r>
              <a:rPr lang="hu-HU" dirty="0" err="1"/>
              <a:t>connection</a:t>
            </a:r>
            <a:endParaRPr lang="en-US" dirty="0"/>
          </a:p>
        </p:txBody>
      </p:sp>
    </p:spTree>
    <p:extLst>
      <p:ext uri="{BB962C8B-B14F-4D97-AF65-F5344CB8AC3E}">
        <p14:creationId xmlns:p14="http://schemas.microsoft.com/office/powerpoint/2010/main" val="153819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API </a:t>
            </a:r>
            <a:r>
              <a:rPr lang="hu-HU" dirty="0" err="1"/>
              <a:t>Apps</a:t>
            </a:r>
            <a:endParaRPr lang="hu-HU" dirty="0"/>
          </a:p>
        </p:txBody>
      </p:sp>
    </p:spTree>
    <p:extLst>
      <p:ext uri="{BB962C8B-B14F-4D97-AF65-F5344CB8AC3E}">
        <p14:creationId xmlns:p14="http://schemas.microsoft.com/office/powerpoint/2010/main" val="9430612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z="4800" dirty="0"/>
              <a:t>Az integráció problémája</a:t>
            </a:r>
            <a:endParaRPr lang="en-US" sz="4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8577" y="2007281"/>
            <a:ext cx="780290" cy="7802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8577" y="3838623"/>
            <a:ext cx="780290" cy="78029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8577" y="2922952"/>
            <a:ext cx="780290" cy="78029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98577" y="4754293"/>
            <a:ext cx="780290" cy="780290"/>
          </a:xfrm>
          <a:prstGeom prst="rect">
            <a:avLst/>
          </a:prstGeom>
        </p:spPr>
      </p:pic>
      <p:sp>
        <p:nvSpPr>
          <p:cNvPr id="11" name="TextBox 10"/>
          <p:cNvSpPr txBox="1"/>
          <p:nvPr/>
        </p:nvSpPr>
        <p:spPr>
          <a:xfrm>
            <a:off x="1278082" y="2111194"/>
            <a:ext cx="3958542" cy="926407"/>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Helyileg működő </a:t>
            </a:r>
          </a:p>
          <a:p>
            <a:pPr>
              <a:lnSpc>
                <a:spcPct val="90000"/>
              </a:lnSpc>
              <a:spcAft>
                <a:spcPts val="600"/>
              </a:spcAft>
            </a:pPr>
            <a:r>
              <a:rPr lang="hu-HU" sz="2000" dirty="0">
                <a:gradFill>
                  <a:gsLst>
                    <a:gs pos="2917">
                      <a:schemeClr val="tx1"/>
                    </a:gs>
                    <a:gs pos="30000">
                      <a:schemeClr val="tx1"/>
                    </a:gs>
                  </a:gsLst>
                  <a:lin ang="5400000" scaled="0"/>
                </a:gradFill>
                <a:latin typeface="+mj-lt"/>
              </a:rPr>
              <a:t>alkalmazások</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1278082" y="3026865"/>
            <a:ext cx="3958542" cy="926407"/>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Adatbázisok </a:t>
            </a:r>
            <a:r>
              <a:rPr lang="hu-HU" sz="2000" dirty="0" err="1">
                <a:gradFill>
                  <a:gsLst>
                    <a:gs pos="2917">
                      <a:schemeClr val="tx1"/>
                    </a:gs>
                    <a:gs pos="30000">
                      <a:schemeClr val="tx1"/>
                    </a:gs>
                  </a:gsLst>
                  <a:lin ang="5400000" scaled="0"/>
                </a:gradFill>
                <a:latin typeface="+mj-lt"/>
              </a:rPr>
              <a:t>Azure</a:t>
            </a:r>
            <a:r>
              <a:rPr lang="hu-HU" sz="2000" dirty="0">
                <a:gradFill>
                  <a:gsLst>
                    <a:gs pos="2917">
                      <a:schemeClr val="tx1"/>
                    </a:gs>
                    <a:gs pos="30000">
                      <a:schemeClr val="tx1"/>
                    </a:gs>
                  </a:gsLst>
                  <a:lin ang="5400000" scaled="0"/>
                </a:gradFill>
                <a:latin typeface="+mj-lt"/>
              </a:rPr>
              <a:t> </a:t>
            </a:r>
          </a:p>
          <a:p>
            <a:pPr>
              <a:lnSpc>
                <a:spcPct val="90000"/>
              </a:lnSpc>
              <a:spcAft>
                <a:spcPts val="600"/>
              </a:spcAft>
            </a:pPr>
            <a:r>
              <a:rPr lang="hu-HU" sz="2000" dirty="0" err="1">
                <a:gradFill>
                  <a:gsLst>
                    <a:gs pos="2917">
                      <a:schemeClr val="tx1"/>
                    </a:gs>
                    <a:gs pos="30000">
                      <a:schemeClr val="tx1"/>
                    </a:gs>
                  </a:gsLst>
                  <a:lin ang="5400000" scaled="0"/>
                </a:gradFill>
                <a:latin typeface="+mj-lt"/>
              </a:rPr>
              <a:t>VM-ekben</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1278082" y="3942536"/>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1278082" y="4858207"/>
            <a:ext cx="3958542" cy="572464"/>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Web </a:t>
            </a:r>
            <a:r>
              <a:rPr lang="hu-HU" sz="2000" dirty="0" err="1">
                <a:gradFill>
                  <a:gsLst>
                    <a:gs pos="2917">
                      <a:schemeClr val="tx1"/>
                    </a:gs>
                    <a:gs pos="30000">
                      <a:schemeClr val="tx1"/>
                    </a:gs>
                  </a:gsLst>
                  <a:lin ang="5400000" scaled="0"/>
                </a:gradFill>
                <a:latin typeface="+mj-lt"/>
              </a:rPr>
              <a:t>Appok</a:t>
            </a:r>
            <a:r>
              <a:rPr lang="hu-HU" sz="2000" dirty="0">
                <a:gradFill>
                  <a:gsLst>
                    <a:gs pos="2917">
                      <a:schemeClr val="tx1"/>
                    </a:gs>
                    <a:gs pos="30000">
                      <a:schemeClr val="tx1"/>
                    </a:gs>
                  </a:gsLst>
                  <a:lin ang="5400000" scaled="0"/>
                </a:gradFill>
                <a:latin typeface="+mj-lt"/>
              </a:rPr>
              <a:t> a felhőben</a:t>
            </a:r>
            <a:endParaRPr lang="en-US" sz="2000" dirty="0">
              <a:gradFill>
                <a:gsLst>
                  <a:gs pos="2917">
                    <a:schemeClr val="tx1"/>
                  </a:gs>
                  <a:gs pos="30000">
                    <a:schemeClr val="tx1"/>
                  </a:gs>
                </a:gsLst>
                <a:lin ang="5400000" scaled="0"/>
              </a:gradFill>
              <a:latin typeface="+mj-lt"/>
            </a:endParaRPr>
          </a:p>
        </p:txBody>
      </p:sp>
      <p:cxnSp>
        <p:nvCxnSpPr>
          <p:cNvPr id="17" name="Straight Arrow Connector 16"/>
          <p:cNvCxnSpPr/>
          <p:nvPr/>
        </p:nvCxnSpPr>
        <p:spPr>
          <a:xfrm>
            <a:off x="5363945" y="2397426"/>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6067" y="2397426"/>
            <a:ext cx="780290" cy="78029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06067" y="4436906"/>
            <a:ext cx="780290" cy="78029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06067" y="3417166"/>
            <a:ext cx="780290" cy="780290"/>
          </a:xfrm>
          <a:prstGeom prst="rect">
            <a:avLst/>
          </a:prstGeom>
        </p:spPr>
      </p:pic>
      <p:cxnSp>
        <p:nvCxnSpPr>
          <p:cNvPr id="25" name="Straight Arrow Connector 24"/>
          <p:cNvCxnSpPr/>
          <p:nvPr/>
        </p:nvCxnSpPr>
        <p:spPr>
          <a:xfrm>
            <a:off x="5363945" y="3313097"/>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414103" y="2866332"/>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63945" y="2397426"/>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363945" y="3807311"/>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63945" y="3338690"/>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98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4" name="Group 13"/>
          <p:cNvGrpSpPr/>
          <p:nvPr/>
        </p:nvGrpSpPr>
        <p:grpSpPr>
          <a:xfrm>
            <a:off x="8682637" y="4229935"/>
            <a:ext cx="2583037" cy="1854936"/>
            <a:chOff x="6276897" y="3849484"/>
            <a:chExt cx="2584077" cy="1855683"/>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65663"/>
            </a:xfrm>
            <a:prstGeom prst="flowChartOffpageConnector">
              <a:avLst/>
            </a:prstGeom>
            <a:noFill/>
          </p:spPr>
          <p:txBody>
            <a:bodyPr wrap="square" rtlCol="0">
              <a:spAutoFit/>
            </a:bodyPr>
            <a:lstStyle/>
            <a:p>
              <a:pPr algn="ctr" defTabSz="896203">
                <a:defRPr/>
              </a:pPr>
              <a:r>
                <a:rPr lang="en-US" sz="1836" b="1" kern="0" cap="all" dirty="0" err="1">
                  <a:solidFill>
                    <a:srgbClr val="FFFFFF"/>
                  </a:solidFill>
                </a:rPr>
                <a:t>Api</a:t>
              </a:r>
              <a:r>
                <a:rPr lang="en-US" sz="1836" b="1" kern="0" cap="all" dirty="0">
                  <a:solidFill>
                    <a:srgbClr val="FFFFFF"/>
                  </a:solidFill>
                </a:rPr>
                <a:t> Apps</a:t>
              </a:r>
            </a:p>
          </p:txBody>
        </p:sp>
        <p:sp>
          <p:nvSpPr>
            <p:cNvPr id="16" name="TextBox 15"/>
            <p:cNvSpPr txBox="1"/>
            <p:nvPr/>
          </p:nvSpPr>
          <p:spPr>
            <a:xfrm>
              <a:off x="6276897" y="5112533"/>
              <a:ext cx="2584077" cy="592634"/>
            </a:xfrm>
            <a:prstGeom prst="flowChartOffpageConnector">
              <a:avLst/>
            </a:prstGeom>
            <a:noFill/>
          </p:spPr>
          <p:txBody>
            <a:bodyPr wrap="square" lIns="182807" rIns="182807" rtlCol="0">
              <a:spAutoFit/>
            </a:bodyPr>
            <a:lstStyle/>
            <a:p>
              <a:pPr algn="ctr" defTabSz="896203">
                <a:lnSpc>
                  <a:spcPts val="1500"/>
                </a:lnSpc>
                <a:defRPr/>
              </a:pPr>
              <a:r>
                <a:rPr lang="hu-HU" sz="1400" kern="0" dirty="0">
                  <a:solidFill>
                    <a:srgbClr val="FFFFFF"/>
                  </a:solidFill>
                  <a:latin typeface="Segoe UI Light"/>
                </a:rPr>
                <a:t>Felhő alapú API-k létrehozása és használata</a:t>
              </a:r>
              <a:endParaRPr lang="en-US" sz="1400" kern="0" dirty="0">
                <a:solidFill>
                  <a:srgbClr val="FFFFFF"/>
                </a:solidFill>
                <a:latin typeface="Segoe UI Light"/>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42249" y="1625630"/>
            <a:ext cx="3314102" cy="1557001"/>
            <a:chOff x="5551203" y="952400"/>
            <a:chExt cx="3381437" cy="1588636"/>
          </a:xfrm>
        </p:grpSpPr>
        <p:grpSp>
          <p:nvGrpSpPr>
            <p:cNvPr id="22" name="Group 21"/>
            <p:cNvGrpSpPr/>
            <p:nvPr/>
          </p:nvGrpSpPr>
          <p:grpSpPr>
            <a:xfrm>
              <a:off x="5551203" y="1750117"/>
              <a:ext cx="3381437" cy="790919"/>
              <a:chOff x="435409" y="4696209"/>
              <a:chExt cx="2982635" cy="775481"/>
            </a:xfrm>
          </p:grpSpPr>
          <p:sp>
            <p:nvSpPr>
              <p:cNvPr id="23" name="TextBox 22"/>
              <p:cNvSpPr txBox="1"/>
              <p:nvPr/>
            </p:nvSpPr>
            <p:spPr>
              <a:xfrm>
                <a:off x="634689" y="4696209"/>
                <a:ext cx="2584077" cy="462037"/>
              </a:xfrm>
              <a:prstGeom prst="hexagon">
                <a:avLst/>
              </a:prstGeom>
              <a:noFill/>
            </p:spPr>
            <p:txBody>
              <a:bodyPr wrap="square" rtlCol="0">
                <a:spAutoFit/>
              </a:bodyPr>
              <a:lstStyle/>
              <a:p>
                <a:pPr algn="ctr" defTabSz="896203">
                  <a:defRPr/>
                </a:pPr>
                <a:r>
                  <a:rPr lang="en-US" sz="1836" b="1" kern="0" cap="all" dirty="0">
                    <a:solidFill>
                      <a:srgbClr val="FFFFFF"/>
                    </a:solidFill>
                  </a:rPr>
                  <a:t>Web Apps</a:t>
                </a:r>
              </a:p>
            </p:txBody>
          </p:sp>
          <p:sp>
            <p:nvSpPr>
              <p:cNvPr id="24" name="TextBox 23"/>
              <p:cNvSpPr txBox="1"/>
              <p:nvPr/>
            </p:nvSpPr>
            <p:spPr>
              <a:xfrm>
                <a:off x="435409" y="5123530"/>
                <a:ext cx="2982635" cy="348160"/>
              </a:xfrm>
              <a:prstGeom prst="hexagon">
                <a:avLst/>
              </a:prstGeom>
              <a:noFill/>
            </p:spPr>
            <p:txBody>
              <a:bodyPr wrap="square" lIns="182807" rIns="182807" rtlCol="0">
                <a:spAutoFit/>
              </a:bodyPr>
              <a:lstStyle/>
              <a:p>
                <a:pPr algn="ctr" defTabSz="896203">
                  <a:lnSpc>
                    <a:spcPts val="1500"/>
                  </a:lnSpc>
                  <a:defRPr/>
                </a:pPr>
                <a:r>
                  <a:rPr lang="hu-HU" sz="1400" kern="0" dirty="0">
                    <a:solidFill>
                      <a:srgbClr val="FFFFFF"/>
                    </a:solidFill>
                    <a:latin typeface="Segoe UI Light"/>
                  </a:rPr>
                  <a:t>Skálázódó webalkalmazások</a:t>
                </a:r>
                <a:endParaRPr lang="en-US" sz="1400" kern="0" dirty="0">
                  <a:solidFill>
                    <a:srgbClr val="FFFFFF"/>
                  </a:solidFill>
                  <a:latin typeface="Segoe UI Light"/>
                </a:endParaRP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8" name="Group 7"/>
          <p:cNvGrpSpPr/>
          <p:nvPr/>
        </p:nvGrpSpPr>
        <p:grpSpPr>
          <a:xfrm>
            <a:off x="5807784" y="4175848"/>
            <a:ext cx="2583037" cy="1802226"/>
            <a:chOff x="8878944" y="3895961"/>
            <a:chExt cx="2635519" cy="1838843"/>
          </a:xfrm>
        </p:grpSpPr>
        <p:grpSp>
          <p:nvGrpSpPr>
            <p:cNvPr id="26" name="Group 25"/>
            <p:cNvGrpSpPr/>
            <p:nvPr/>
          </p:nvGrpSpPr>
          <p:grpSpPr>
            <a:xfrm>
              <a:off x="8878944" y="4823445"/>
              <a:ext cx="2635519" cy="911359"/>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algn="ctr" defTabSz="896203">
                  <a:defRPr/>
                </a:pPr>
                <a:r>
                  <a:rPr lang="en-US" sz="1836" b="1" kern="0" cap="all" dirty="0">
                    <a:solidFill>
                      <a:srgbClr val="FFFFFF"/>
                    </a:solidFill>
                  </a:rPr>
                  <a:t>LOGIC Apps</a:t>
                </a:r>
              </a:p>
            </p:txBody>
          </p:sp>
          <p:sp>
            <p:nvSpPr>
              <p:cNvPr id="28" name="TextBox 27"/>
              <p:cNvSpPr txBox="1"/>
              <p:nvPr/>
            </p:nvSpPr>
            <p:spPr>
              <a:xfrm>
                <a:off x="8881767" y="5112533"/>
                <a:ext cx="2584077" cy="477246"/>
              </a:xfrm>
              <a:prstGeom prst="rect">
                <a:avLst/>
              </a:prstGeom>
              <a:noFill/>
            </p:spPr>
            <p:txBody>
              <a:bodyPr wrap="square" lIns="182807" rIns="182807" rtlCol="0">
                <a:spAutoFit/>
              </a:bodyPr>
              <a:lstStyle/>
              <a:p>
                <a:pPr algn="ctr" defTabSz="896203">
                  <a:lnSpc>
                    <a:spcPts val="1500"/>
                  </a:lnSpc>
                  <a:defRPr/>
                </a:pPr>
                <a:r>
                  <a:rPr lang="hu-HU" sz="1400" kern="0" dirty="0">
                    <a:solidFill>
                      <a:srgbClr val="FFFFFF"/>
                    </a:solidFill>
                    <a:latin typeface="Segoe UI Light"/>
                  </a:rPr>
                  <a:t>Üzleti folyamatok automatizálása</a:t>
                </a:r>
                <a:endParaRPr lang="en-US" sz="1400" kern="0" dirty="0">
                  <a:solidFill>
                    <a:srgbClr val="FFFFFF"/>
                  </a:solidFill>
                  <a:latin typeface="Segoe UI Light"/>
                </a:endParaRPr>
              </a:p>
            </p:txBody>
          </p:sp>
        </p:grpSp>
        <p:pic>
          <p:nvPicPr>
            <p:cNvPr id="34" name="Picture 33"/>
            <p:cNvPicPr>
              <a:picLocks noChangeAspect="1"/>
            </p:cNvPicPr>
            <p:nvPr/>
          </p:nvPicPr>
          <p:blipFill>
            <a:blip r:embed="rId5"/>
            <a:stretch>
              <a:fillRect/>
            </a:stretch>
          </p:blipFill>
          <p:spPr>
            <a:xfrm>
              <a:off x="9803408" y="3895961"/>
              <a:ext cx="727877" cy="727065"/>
            </a:xfrm>
            <a:prstGeom prst="rect">
              <a:avLst/>
            </a:prstGeom>
          </p:spPr>
        </p:pic>
      </p:grpSp>
      <p:grpSp>
        <p:nvGrpSpPr>
          <p:cNvPr id="10" name="Group 9"/>
          <p:cNvGrpSpPr/>
          <p:nvPr/>
        </p:nvGrpSpPr>
        <p:grpSpPr>
          <a:xfrm>
            <a:off x="8682635" y="1536129"/>
            <a:ext cx="2583038" cy="1874848"/>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65663"/>
              </a:xfrm>
              <a:prstGeom prst="flowChartOffpageConnector">
                <a:avLst/>
              </a:prstGeom>
              <a:noFill/>
            </p:spPr>
            <p:txBody>
              <a:bodyPr wrap="square" rtlCol="0">
                <a:spAutoFit/>
              </a:bodyPr>
              <a:lstStyle/>
              <a:p>
                <a:pPr algn="ctr" defTabSz="896203">
                  <a:defRPr/>
                </a:pPr>
                <a:r>
                  <a:rPr lang="en-US" sz="1836" b="1" kern="0" cap="all" dirty="0">
                    <a:solidFill>
                      <a:srgbClr val="FFFFFF"/>
                    </a:solidFill>
                  </a:rPr>
                  <a:t>Mobile Apps</a:t>
                </a:r>
              </a:p>
            </p:txBody>
          </p:sp>
          <p:sp>
            <p:nvSpPr>
              <p:cNvPr id="20" name="TextBox 19"/>
              <p:cNvSpPr txBox="1"/>
              <p:nvPr/>
            </p:nvSpPr>
            <p:spPr>
              <a:xfrm>
                <a:off x="3376682" y="5069325"/>
                <a:ext cx="2584077" cy="592633"/>
              </a:xfrm>
              <a:prstGeom prst="flowChartOffpageConnector">
                <a:avLst/>
              </a:prstGeom>
              <a:noFill/>
            </p:spPr>
            <p:txBody>
              <a:bodyPr wrap="square" lIns="182807" rIns="182807" rtlCol="0">
                <a:spAutoFit/>
              </a:bodyPr>
              <a:lstStyle/>
              <a:p>
                <a:pPr algn="ctr" defTabSz="896203">
                  <a:lnSpc>
                    <a:spcPts val="1500"/>
                  </a:lnSpc>
                  <a:defRPr/>
                </a:pPr>
                <a:r>
                  <a:rPr lang="hu-HU" sz="1400" kern="0" dirty="0">
                    <a:solidFill>
                      <a:srgbClr val="FFFFFF"/>
                    </a:solidFill>
                    <a:latin typeface="Segoe UI Light"/>
                  </a:rPr>
                  <a:t>Háttérszolgáltatások mobil alkalmazások számára</a:t>
                </a:r>
                <a:endParaRPr lang="en-US" sz="1400" kern="0" dirty="0">
                  <a:solidFill>
                    <a:srgbClr val="FFFFFF"/>
                  </a:solidFill>
                  <a:latin typeface="Segoe UI Light"/>
                </a:endParaRPr>
              </a:p>
            </p:txBody>
          </p:sp>
        </p:grpSp>
        <p:pic>
          <p:nvPicPr>
            <p:cNvPr id="36" name="Picture 35"/>
            <p:cNvPicPr>
              <a:picLocks noChangeAspect="1"/>
            </p:cNvPicPr>
            <p:nvPr/>
          </p:nvPicPr>
          <p:blipFill>
            <a:blip r:embed="rId6"/>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7288" y="2199455"/>
            <a:ext cx="3047457" cy="3047457"/>
          </a:xfrm>
          <a:prstGeom prst="rect">
            <a:avLst/>
          </a:prstGeom>
        </p:spPr>
      </p:pic>
      <p:cxnSp>
        <p:nvCxnSpPr>
          <p:cNvPr id="5" name="Straight Connector 4"/>
          <p:cNvCxnSpPr/>
          <p:nvPr/>
        </p:nvCxnSpPr>
        <p:spPr>
          <a:xfrm flipH="1">
            <a:off x="8454150" y="1178321"/>
            <a:ext cx="18099" cy="5362495"/>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589" y="3721720"/>
            <a:ext cx="5237319" cy="4568"/>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065" y="3549780"/>
            <a:ext cx="453494" cy="267070"/>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17839" y="258797"/>
            <a:ext cx="11087070" cy="899303"/>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nSpc>
                <a:spcPct val="100000"/>
              </a:lnSpc>
              <a:spcAft>
                <a:spcPts val="588"/>
              </a:spcAft>
            </a:pPr>
            <a:r>
              <a:rPr lang="en-US" sz="4799" dirty="0">
                <a:solidFill>
                  <a:srgbClr val="FFFFFF"/>
                </a:solidFill>
              </a:rPr>
              <a:t>Azure App Service</a:t>
            </a:r>
            <a:r>
              <a:rPr lang="hu-HU" sz="4799" dirty="0">
                <a:solidFill>
                  <a:srgbClr val="FFFFFF"/>
                </a:solidFill>
              </a:rPr>
              <a:t>s</a:t>
            </a:r>
            <a:endParaRPr lang="en-US" sz="3199" dirty="0">
              <a:solidFill>
                <a:srgbClr val="FFFFFF"/>
              </a:solidFill>
            </a:endParaRPr>
          </a:p>
        </p:txBody>
      </p:sp>
    </p:spTree>
    <p:extLst>
      <p:ext uri="{BB962C8B-B14F-4D97-AF65-F5344CB8AC3E}">
        <p14:creationId xmlns:p14="http://schemas.microsoft.com/office/powerpoint/2010/main" val="8166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sz="4800" dirty="0"/>
              <a:t>Egyszerűsítsük az integrációt</a:t>
            </a:r>
            <a:endParaRPr lang="en-US" sz="4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9749" y="2038453"/>
            <a:ext cx="780290" cy="7802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749" y="3869795"/>
            <a:ext cx="780290" cy="78029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9749" y="2954124"/>
            <a:ext cx="780290" cy="78029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9749" y="4785465"/>
            <a:ext cx="780290" cy="780290"/>
          </a:xfrm>
          <a:prstGeom prst="rect">
            <a:avLst/>
          </a:prstGeom>
        </p:spPr>
      </p:pic>
      <p:sp>
        <p:nvSpPr>
          <p:cNvPr id="11" name="TextBox 10"/>
          <p:cNvSpPr txBox="1"/>
          <p:nvPr/>
        </p:nvSpPr>
        <p:spPr>
          <a:xfrm>
            <a:off x="1309254" y="2142366"/>
            <a:ext cx="3958542" cy="926407"/>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Helyileg működő</a:t>
            </a:r>
          </a:p>
          <a:p>
            <a:pPr>
              <a:lnSpc>
                <a:spcPct val="90000"/>
              </a:lnSpc>
              <a:spcAft>
                <a:spcPts val="600"/>
              </a:spcAft>
            </a:pPr>
            <a:r>
              <a:rPr lang="hu-HU" sz="2000" dirty="0">
                <a:gradFill>
                  <a:gsLst>
                    <a:gs pos="2917">
                      <a:schemeClr val="tx1"/>
                    </a:gs>
                    <a:gs pos="30000">
                      <a:schemeClr val="tx1"/>
                    </a:gs>
                  </a:gsLst>
                  <a:lin ang="5400000" scaled="0"/>
                </a:gradFill>
                <a:latin typeface="+mj-lt"/>
              </a:rPr>
              <a:t>alkalmazások</a:t>
            </a:r>
            <a:endParaRPr lang="en-US" sz="2000" dirty="0">
              <a:gradFill>
                <a:gsLst>
                  <a:gs pos="2917">
                    <a:schemeClr val="tx1"/>
                  </a:gs>
                  <a:gs pos="30000">
                    <a:schemeClr val="tx1"/>
                  </a:gs>
                </a:gsLst>
                <a:lin ang="5400000" scaled="0"/>
              </a:gradFill>
              <a:latin typeface="+mj-lt"/>
            </a:endParaRPr>
          </a:p>
        </p:txBody>
      </p:sp>
      <p:sp>
        <p:nvSpPr>
          <p:cNvPr id="12" name="TextBox 11"/>
          <p:cNvSpPr txBox="1"/>
          <p:nvPr/>
        </p:nvSpPr>
        <p:spPr>
          <a:xfrm>
            <a:off x="1309254" y="3058037"/>
            <a:ext cx="3958542" cy="926407"/>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Adatbázisok </a:t>
            </a:r>
            <a:r>
              <a:rPr lang="hu-HU" sz="2000" dirty="0" err="1">
                <a:gradFill>
                  <a:gsLst>
                    <a:gs pos="2917">
                      <a:schemeClr val="tx1"/>
                    </a:gs>
                    <a:gs pos="30000">
                      <a:schemeClr val="tx1"/>
                    </a:gs>
                  </a:gsLst>
                  <a:lin ang="5400000" scaled="0"/>
                </a:gradFill>
                <a:latin typeface="+mj-lt"/>
              </a:rPr>
              <a:t>Azure</a:t>
            </a:r>
            <a:r>
              <a:rPr lang="hu-HU" sz="2000" dirty="0">
                <a:gradFill>
                  <a:gsLst>
                    <a:gs pos="2917">
                      <a:schemeClr val="tx1"/>
                    </a:gs>
                    <a:gs pos="30000">
                      <a:schemeClr val="tx1"/>
                    </a:gs>
                  </a:gsLst>
                  <a:lin ang="5400000" scaled="0"/>
                </a:gradFill>
                <a:latin typeface="+mj-lt"/>
              </a:rPr>
              <a:t> </a:t>
            </a:r>
          </a:p>
          <a:p>
            <a:pPr>
              <a:lnSpc>
                <a:spcPct val="90000"/>
              </a:lnSpc>
              <a:spcAft>
                <a:spcPts val="600"/>
              </a:spcAft>
            </a:pPr>
            <a:r>
              <a:rPr lang="hu-HU" sz="2000" dirty="0" err="1">
                <a:gradFill>
                  <a:gsLst>
                    <a:gs pos="2917">
                      <a:schemeClr val="tx1"/>
                    </a:gs>
                    <a:gs pos="30000">
                      <a:schemeClr val="tx1"/>
                    </a:gs>
                  </a:gsLst>
                  <a:lin ang="5400000" scaled="0"/>
                </a:gradFill>
                <a:latin typeface="+mj-lt"/>
              </a:rPr>
              <a:t>VM-ekben</a:t>
            </a:r>
            <a:endParaRPr lang="en-US" sz="2000" dirty="0">
              <a:gradFill>
                <a:gsLst>
                  <a:gs pos="2917">
                    <a:schemeClr val="tx1"/>
                  </a:gs>
                  <a:gs pos="30000">
                    <a:schemeClr val="tx1"/>
                  </a:gs>
                </a:gsLst>
                <a:lin ang="5400000" scaled="0"/>
              </a:gradFill>
              <a:latin typeface="+mj-lt"/>
            </a:endParaRPr>
          </a:p>
        </p:txBody>
      </p:sp>
      <p:sp>
        <p:nvSpPr>
          <p:cNvPr id="13" name="TextBox 12"/>
          <p:cNvSpPr txBox="1"/>
          <p:nvPr/>
        </p:nvSpPr>
        <p:spPr>
          <a:xfrm>
            <a:off x="1309254" y="3973708"/>
            <a:ext cx="395854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SharePoint Online</a:t>
            </a:r>
          </a:p>
        </p:txBody>
      </p:sp>
      <p:sp>
        <p:nvSpPr>
          <p:cNvPr id="14" name="TextBox 13"/>
          <p:cNvSpPr txBox="1"/>
          <p:nvPr/>
        </p:nvSpPr>
        <p:spPr>
          <a:xfrm>
            <a:off x="1309254" y="4889379"/>
            <a:ext cx="3958542" cy="572464"/>
          </a:xfrm>
          <a:prstGeom prst="rect">
            <a:avLst/>
          </a:prstGeom>
          <a:noFill/>
        </p:spPr>
        <p:txBody>
          <a:bodyPr wrap="square" lIns="182880" tIns="146304" rIns="182880" bIns="146304" rtlCol="0">
            <a:spAutoFit/>
          </a:bodyPr>
          <a:lstStyle/>
          <a:p>
            <a:pPr>
              <a:lnSpc>
                <a:spcPct val="90000"/>
              </a:lnSpc>
              <a:spcAft>
                <a:spcPts val="600"/>
              </a:spcAft>
            </a:pPr>
            <a:r>
              <a:rPr lang="hu-HU" sz="2000" dirty="0">
                <a:gradFill>
                  <a:gsLst>
                    <a:gs pos="2917">
                      <a:schemeClr val="tx1"/>
                    </a:gs>
                    <a:gs pos="30000">
                      <a:schemeClr val="tx1"/>
                    </a:gs>
                  </a:gsLst>
                  <a:lin ang="5400000" scaled="0"/>
                </a:gradFill>
                <a:latin typeface="+mj-lt"/>
              </a:rPr>
              <a:t>Web </a:t>
            </a:r>
            <a:r>
              <a:rPr lang="hu-HU" sz="2000" dirty="0" err="1">
                <a:gradFill>
                  <a:gsLst>
                    <a:gs pos="2917">
                      <a:schemeClr val="tx1"/>
                    </a:gs>
                    <a:gs pos="30000">
                      <a:schemeClr val="tx1"/>
                    </a:gs>
                  </a:gsLst>
                  <a:lin ang="5400000" scaled="0"/>
                </a:gradFill>
                <a:latin typeface="+mj-lt"/>
              </a:rPr>
              <a:t>Appok</a:t>
            </a:r>
            <a:r>
              <a:rPr lang="hu-HU" sz="2000" dirty="0">
                <a:gradFill>
                  <a:gsLst>
                    <a:gs pos="2917">
                      <a:schemeClr val="tx1"/>
                    </a:gs>
                    <a:gs pos="30000">
                      <a:schemeClr val="tx1"/>
                    </a:gs>
                  </a:gsLst>
                  <a:lin ang="5400000" scaled="0"/>
                </a:gradFill>
                <a:latin typeface="+mj-lt"/>
              </a:rPr>
              <a:t> a felhőben</a:t>
            </a:r>
            <a:endParaRPr lang="en-US" sz="2000" dirty="0">
              <a:gradFill>
                <a:gsLst>
                  <a:gs pos="2917">
                    <a:schemeClr val="tx1"/>
                  </a:gs>
                  <a:gs pos="30000">
                    <a:schemeClr val="tx1"/>
                  </a:gs>
                </a:gsLst>
                <a:lin ang="5400000" scaled="0"/>
              </a:gradFill>
              <a:latin typeface="+mj-lt"/>
            </a:endParaRPr>
          </a:p>
        </p:txBody>
      </p:sp>
      <p:cxnSp>
        <p:nvCxnSpPr>
          <p:cNvPr id="17" name="Straight Arrow Connector 16"/>
          <p:cNvCxnSpPr/>
          <p:nvPr/>
        </p:nvCxnSpPr>
        <p:spPr>
          <a:xfrm>
            <a:off x="5395117" y="2428598"/>
            <a:ext cx="3912243" cy="222148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37239" y="2428598"/>
            <a:ext cx="780290" cy="780290"/>
          </a:xfrm>
          <a:prstGeom prst="rect">
            <a:avLst/>
          </a:prstGeom>
        </p:spPr>
      </p:pic>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37239" y="4468078"/>
            <a:ext cx="780290" cy="780290"/>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37239" y="3448338"/>
            <a:ext cx="780290" cy="780290"/>
          </a:xfrm>
          <a:prstGeom prst="rect">
            <a:avLst/>
          </a:prstGeom>
        </p:spPr>
      </p:pic>
      <p:cxnSp>
        <p:nvCxnSpPr>
          <p:cNvPr id="25" name="Straight Arrow Connector 24"/>
          <p:cNvCxnSpPr/>
          <p:nvPr/>
        </p:nvCxnSpPr>
        <p:spPr>
          <a:xfrm>
            <a:off x="5395117" y="3344269"/>
            <a:ext cx="4064643" cy="1458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445275" y="2897504"/>
            <a:ext cx="3862085" cy="132327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5395117" y="2428598"/>
            <a:ext cx="3912243" cy="3901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395117" y="3838483"/>
            <a:ext cx="3912243" cy="13627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395117" y="3369862"/>
            <a:ext cx="3912243" cy="4999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6976528" y="1955956"/>
            <a:ext cx="746052" cy="30076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API App[s]</a:t>
            </a:r>
          </a:p>
        </p:txBody>
      </p:sp>
      <p:cxnSp>
        <p:nvCxnSpPr>
          <p:cNvPr id="10" name="Straight Arrow Connector 9"/>
          <p:cNvCxnSpPr/>
          <p:nvPr/>
        </p:nvCxnSpPr>
        <p:spPr>
          <a:xfrm>
            <a:off x="5395117" y="2428598"/>
            <a:ext cx="1400537" cy="1110743"/>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4" name="Straight Arrow Connector 23"/>
          <p:cNvCxnSpPr/>
          <p:nvPr/>
        </p:nvCxnSpPr>
        <p:spPr>
          <a:xfrm>
            <a:off x="5421893" y="3369862"/>
            <a:ext cx="1369557" cy="316221"/>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p:cNvCxnSpPr/>
          <p:nvPr/>
        </p:nvCxnSpPr>
        <p:spPr>
          <a:xfrm flipV="1">
            <a:off x="5452874" y="3895388"/>
            <a:ext cx="1280413" cy="272697"/>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28" name="Straight Arrow Connector 27"/>
          <p:cNvCxnSpPr/>
          <p:nvPr/>
        </p:nvCxnSpPr>
        <p:spPr>
          <a:xfrm flipV="1">
            <a:off x="5395117" y="4022195"/>
            <a:ext cx="1396333" cy="1153416"/>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4" name="Straight Arrow Connector 33"/>
          <p:cNvCxnSpPr/>
          <p:nvPr/>
        </p:nvCxnSpPr>
        <p:spPr>
          <a:xfrm flipV="1">
            <a:off x="7907658" y="2914964"/>
            <a:ext cx="1423084" cy="771119"/>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7" name="Straight Arrow Connector 36"/>
          <p:cNvCxnSpPr/>
          <p:nvPr/>
        </p:nvCxnSpPr>
        <p:spPr>
          <a:xfrm>
            <a:off x="7907658" y="3895388"/>
            <a:ext cx="1575484" cy="962835"/>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cxnSp>
        <p:nvCxnSpPr>
          <p:cNvPr id="39" name="Straight Arrow Connector 38"/>
          <p:cNvCxnSpPr/>
          <p:nvPr/>
        </p:nvCxnSpPr>
        <p:spPr>
          <a:xfrm>
            <a:off x="7907658" y="3770061"/>
            <a:ext cx="1423084" cy="99734"/>
          </a:xfrm>
          <a:prstGeom prst="straightConnector1">
            <a:avLst/>
          </a:prstGeom>
          <a:ln>
            <a:headEnd type="none"/>
            <a:tailEnd type="triangle"/>
          </a:ln>
        </p:spPr>
        <p:style>
          <a:lnRef idx="1">
            <a:schemeClr val="accent3"/>
          </a:lnRef>
          <a:fillRef idx="0">
            <a:schemeClr val="accent3"/>
          </a:fillRef>
          <a:effectRef idx="0">
            <a:schemeClr val="accent3"/>
          </a:effectRef>
          <a:fontRef idx="minor">
            <a:schemeClr val="tx1"/>
          </a:fontRef>
        </p:style>
      </p:cxnSp>
      <p:sp>
        <p:nvSpPr>
          <p:cNvPr id="42" name="TextBox 41"/>
          <p:cNvSpPr txBox="1"/>
          <p:nvPr/>
        </p:nvSpPr>
        <p:spPr>
          <a:xfrm>
            <a:off x="6040061" y="4963561"/>
            <a:ext cx="2774753"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SSO, Auth, </a:t>
            </a:r>
            <a:r>
              <a:rPr lang="hu-HU" sz="1600" dirty="0">
                <a:gradFill>
                  <a:gsLst>
                    <a:gs pos="2917">
                      <a:schemeClr val="tx1"/>
                    </a:gs>
                    <a:gs pos="30000">
                      <a:schemeClr val="tx1"/>
                    </a:gs>
                  </a:gsLst>
                  <a:lin ang="5400000" scaled="0"/>
                </a:gradFill>
              </a:rPr>
              <a:t>skálázás</a:t>
            </a:r>
            <a:r>
              <a:rPr lang="en-US" sz="1600" dirty="0">
                <a:gradFill>
                  <a:gsLst>
                    <a:gs pos="2917">
                      <a:schemeClr val="tx1"/>
                    </a:gs>
                    <a:gs pos="30000">
                      <a:schemeClr val="tx1"/>
                    </a:gs>
                  </a:gsLst>
                  <a:lin ang="5400000" scaled="0"/>
                </a:gradFill>
              </a:rPr>
              <a:t>, </a:t>
            </a:r>
            <a:r>
              <a:rPr lang="hu-HU" sz="1600" dirty="0">
                <a:gradFill>
                  <a:gsLst>
                    <a:gs pos="2917">
                      <a:schemeClr val="tx1"/>
                    </a:gs>
                    <a:gs pos="30000">
                      <a:schemeClr val="tx1"/>
                    </a:gs>
                  </a:gsLst>
                  <a:lin ang="5400000" scaled="0"/>
                </a:gradFill>
              </a:rPr>
              <a:t>stb.</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19585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nodeType="withEffect">
                                  <p:stCondLst>
                                    <p:cond delay="25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5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250"/>
                                        <p:tgtEl>
                                          <p:spTgt spid="27"/>
                                        </p:tgtEl>
                                      </p:cBhvr>
                                    </p:animEffect>
                                  </p:childTnLst>
                                </p:cTn>
                              </p:par>
                              <p:par>
                                <p:cTn id="14" presetID="10" presetClass="entr" presetSubtype="0" fill="hold" nodeType="withEffect">
                                  <p:stCondLst>
                                    <p:cond delay="75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10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250"/>
                                        <p:tgtEl>
                                          <p:spTgt spid="33"/>
                                        </p:tgtEl>
                                      </p:cBhvr>
                                    </p:animEffect>
                                  </p:childTnLst>
                                </p:cTn>
                              </p:par>
                              <p:par>
                                <p:cTn id="20" presetID="10" presetClass="entr" presetSubtype="0" fill="hold" nodeType="withEffect">
                                  <p:stCondLst>
                                    <p:cond delay="12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42"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anim calcmode="lin" valueType="num">
                                      <p:cBhvr>
                                        <p:cTn id="40" dur="500" fill="hold"/>
                                        <p:tgtEl>
                                          <p:spTgt spid="4"/>
                                        </p:tgtEl>
                                        <p:attrNameLst>
                                          <p:attrName>ppt_x</p:attrName>
                                        </p:attrNameLst>
                                      </p:cBhvr>
                                      <p:tavLst>
                                        <p:tav tm="0">
                                          <p:val>
                                            <p:strVal val="#ppt_x"/>
                                          </p:val>
                                        </p:tav>
                                        <p:tav tm="100000">
                                          <p:val>
                                            <p:strVal val="#ppt_x"/>
                                          </p:val>
                                        </p:tav>
                                      </p:tavLst>
                                    </p:anim>
                                    <p:anim calcmode="lin" valueType="num">
                                      <p:cBhvr>
                                        <p:cTn id="41" dur="500" fill="hold"/>
                                        <p:tgtEl>
                                          <p:spTgt spid="4"/>
                                        </p:tgtEl>
                                        <p:attrNameLst>
                                          <p:attrName>ppt_y</p:attrName>
                                        </p:attrNameLst>
                                      </p:cBhvr>
                                      <p:tavLst>
                                        <p:tav tm="0">
                                          <p:val>
                                            <p:strVal val="#ppt_y+.1"/>
                                          </p:val>
                                        </p:tav>
                                        <p:tav tm="100000">
                                          <p:val>
                                            <p:strVal val="#ppt_y"/>
                                          </p:val>
                                        </p:tav>
                                      </p:tavLst>
                                    </p:anim>
                                  </p:childTnLst>
                                </p:cTn>
                              </p:par>
                              <p:par>
                                <p:cTn id="42" presetID="10" presetClass="entr" presetSubtype="0" fill="hold" nodeType="withEffect">
                                  <p:stCondLst>
                                    <p:cond delay="5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50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nodeType="withEffect">
                                  <p:stCondLst>
                                    <p:cond delay="50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0" presetClass="entr" presetSubtype="0" fill="hold" nodeType="withEffect">
                                  <p:stCondLst>
                                    <p:cond delay="10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par>
                                <p:cTn id="57" presetID="10" presetClass="entr" presetSubtype="0" fill="hold" nodeType="withEffect">
                                  <p:stCondLst>
                                    <p:cond delay="100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100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p:txBody>
          <a:bodyPr/>
          <a:lstStyle/>
          <a:p>
            <a:r>
              <a:rPr lang="hu-HU" dirty="0"/>
              <a:t>Beépített </a:t>
            </a:r>
            <a:r>
              <a:rPr lang="hu-HU" dirty="0" err="1"/>
              <a:t>API-k</a:t>
            </a:r>
            <a:r>
              <a:rPr lang="hu-HU" dirty="0"/>
              <a:t> népszerű </a:t>
            </a:r>
            <a:r>
              <a:rPr lang="hu-HU" dirty="0" err="1"/>
              <a:t>SaaS</a:t>
            </a:r>
            <a:r>
              <a:rPr lang="hu-HU" dirty="0"/>
              <a:t> szolgáltatásokhoz</a:t>
            </a:r>
          </a:p>
          <a:p>
            <a:r>
              <a:rPr lang="hu-HU" dirty="0"/>
              <a:t>Visual </a:t>
            </a:r>
            <a:r>
              <a:rPr lang="hu-HU" dirty="0" err="1"/>
              <a:t>Studio</a:t>
            </a:r>
            <a:r>
              <a:rPr lang="hu-HU" dirty="0"/>
              <a:t> támogatás létrehozáshoz, publikáláshoz és távoli hibakereséshez</a:t>
            </a:r>
          </a:p>
          <a:p>
            <a:r>
              <a:rPr lang="hu-HU" dirty="0"/>
              <a:t>Automatikusan generál kliens </a:t>
            </a:r>
            <a:r>
              <a:rPr lang="hu-HU" dirty="0" err="1"/>
              <a:t>SDK-t</a:t>
            </a:r>
            <a:endParaRPr lang="hu-HU" dirty="0"/>
          </a:p>
        </p:txBody>
      </p:sp>
      <p:sp>
        <p:nvSpPr>
          <p:cNvPr id="3" name="Cím 2"/>
          <p:cNvSpPr>
            <a:spLocks noGrp="1"/>
          </p:cNvSpPr>
          <p:nvPr>
            <p:ph type="title"/>
          </p:nvPr>
        </p:nvSpPr>
        <p:spPr/>
        <p:txBody>
          <a:bodyPr/>
          <a:lstStyle/>
          <a:p>
            <a:r>
              <a:rPr lang="hu-HU" dirty="0"/>
              <a:t>API </a:t>
            </a:r>
            <a:r>
              <a:rPr lang="hu-HU" dirty="0" err="1"/>
              <a:t>apps</a:t>
            </a:r>
            <a:r>
              <a:rPr lang="hu-HU" dirty="0"/>
              <a:t>: az elképzelés</a:t>
            </a:r>
          </a:p>
        </p:txBody>
      </p:sp>
      <p:sp>
        <p:nvSpPr>
          <p:cNvPr id="5" name="Szöveg helye 4"/>
          <p:cNvSpPr>
            <a:spLocks noGrp="1"/>
          </p:cNvSpPr>
          <p:nvPr>
            <p:ph type="body" sz="quarter" idx="11"/>
          </p:nvPr>
        </p:nvSpPr>
        <p:spPr/>
        <p:txBody>
          <a:bodyPr/>
          <a:lstStyle/>
          <a:p>
            <a:endParaRPr lang="hu-HU" dirty="0"/>
          </a:p>
        </p:txBody>
      </p:sp>
      <p:sp>
        <p:nvSpPr>
          <p:cNvPr id="6" name="Rectangle 48"/>
          <p:cNvSpPr/>
          <p:nvPr/>
        </p:nvSpPr>
        <p:spPr>
          <a:xfrm>
            <a:off x="252616" y="3641144"/>
            <a:ext cx="2842445" cy="1902765"/>
          </a:xfrm>
          <a:prstGeom prst="rect">
            <a:avLst/>
          </a:prstGeom>
        </p:spPr>
        <p:txBody>
          <a:bodyPr wrap="none">
            <a:spAutoFit/>
          </a:bodyPr>
          <a:lstStyle/>
          <a:p>
            <a:pPr algn="ctr" defTabSz="878526"/>
            <a:r>
              <a:rPr lang="hu-HU" sz="2353" dirty="0" err="1">
                <a:latin typeface="Segoe UI Light"/>
              </a:rPr>
              <a:t>API-k</a:t>
            </a:r>
            <a:r>
              <a:rPr lang="hu-HU" sz="2353" dirty="0">
                <a:latin typeface="Segoe UI Light"/>
              </a:rPr>
              <a:t> készítésére,</a:t>
            </a:r>
            <a:br>
              <a:rPr lang="hu-HU" sz="2353" dirty="0">
                <a:latin typeface="Segoe UI Light"/>
              </a:rPr>
            </a:br>
            <a:r>
              <a:rPr lang="hu-HU" sz="2353" dirty="0">
                <a:latin typeface="Segoe UI Light"/>
              </a:rPr>
              <a:t>felhasználására és </a:t>
            </a:r>
            <a:br>
              <a:rPr lang="hu-HU" sz="2353" dirty="0">
                <a:latin typeface="Segoe UI Light"/>
              </a:rPr>
            </a:br>
            <a:r>
              <a:rPr lang="hu-HU" sz="2353" dirty="0">
                <a:latin typeface="Segoe UI Light"/>
              </a:rPr>
              <a:t>publikálására ad egy </a:t>
            </a:r>
            <a:br>
              <a:rPr lang="hu-HU" sz="2353" dirty="0">
                <a:latin typeface="Segoe UI Light"/>
              </a:rPr>
            </a:br>
            <a:r>
              <a:rPr lang="hu-HU" sz="2353" dirty="0">
                <a:latin typeface="Segoe UI Light"/>
              </a:rPr>
              <a:t>platformot és</a:t>
            </a:r>
            <a:br>
              <a:rPr lang="hu-HU" sz="2353" dirty="0">
                <a:latin typeface="Segoe UI Light"/>
              </a:rPr>
            </a:br>
            <a:r>
              <a:rPr lang="hu-HU" sz="2353" dirty="0">
                <a:latin typeface="Segoe UI Light"/>
              </a:rPr>
              <a:t>ökoszisztémát</a:t>
            </a:r>
            <a:endParaRPr lang="en-US" sz="2353" dirty="0">
              <a:latin typeface="Segoe UI Light"/>
            </a:endParaRPr>
          </a:p>
        </p:txBody>
      </p:sp>
      <p:sp>
        <p:nvSpPr>
          <p:cNvPr id="8" name="TextBox 12"/>
          <p:cNvSpPr txBox="1"/>
          <p:nvPr/>
        </p:nvSpPr>
        <p:spPr>
          <a:xfrm>
            <a:off x="381963" y="3132277"/>
            <a:ext cx="2583710" cy="380499"/>
          </a:xfrm>
          <a:prstGeom prst="rect">
            <a:avLst/>
          </a:prstGeom>
          <a:noFill/>
        </p:spPr>
        <p:txBody>
          <a:bodyPr wrap="square" rtlCol="0">
            <a:spAutoFit/>
          </a:bodyPr>
          <a:lstStyle/>
          <a:p>
            <a:pPr algn="ctr">
              <a:defRPr/>
            </a:pPr>
            <a:r>
              <a:rPr lang="hu-HU" sz="1836" b="1" kern="0" cap="all" dirty="0" err="1"/>
              <a:t>Api</a:t>
            </a:r>
            <a:r>
              <a:rPr lang="hu-HU" sz="1836" b="1" kern="0" cap="all" dirty="0"/>
              <a:t> </a:t>
            </a:r>
            <a:r>
              <a:rPr lang="hu-HU" sz="1836" b="1" kern="0" cap="all" dirty="0" err="1"/>
              <a:t>App</a:t>
            </a:r>
            <a:endParaRPr lang="en-US" sz="1836" b="1" kern="0" cap="all" dirty="0"/>
          </a:p>
        </p:txBody>
      </p:sp>
      <p:pic>
        <p:nvPicPr>
          <p:cNvPr id="15"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7367" y="2360753"/>
            <a:ext cx="669704" cy="669704"/>
          </a:xfrm>
          <a:prstGeom prst="flowChartOffpageConnector">
            <a:avLst/>
          </a:prstGeom>
          <a:solidFill>
            <a:schemeClr val="tx2"/>
          </a:solidFill>
        </p:spPr>
      </p:pic>
    </p:spTree>
    <p:extLst>
      <p:ext uri="{BB962C8B-B14F-4D97-AF65-F5344CB8AC3E}">
        <p14:creationId xmlns:p14="http://schemas.microsoft.com/office/powerpoint/2010/main" val="267084499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4"/>
            <a:ext cx="6042368" cy="5400825"/>
          </a:xfrm>
          <a:prstGeom prst="rect">
            <a:avLst/>
          </a:prstGeom>
          <a:noFill/>
        </p:spPr>
        <p:txBody>
          <a:bodyPr wrap="square" lIns="179285" tIns="143428" rIns="179285" bIns="143428" numCol="2" rtlCol="0">
            <a:noAutofit/>
          </a:bodyPr>
          <a:lstStyle/>
          <a:p>
            <a:pPr marL="280121" indent="-280121">
              <a:spcAft>
                <a:spcPts val="147"/>
              </a:spcAft>
              <a:buFont typeface="Arial" panose="020B0604020202020204" pitchFamily="34" charset="0"/>
              <a:buChar char="•"/>
            </a:pPr>
            <a:r>
              <a:rPr lang="en-US" sz="2000" dirty="0"/>
              <a:t>Box</a:t>
            </a:r>
          </a:p>
          <a:p>
            <a:pPr marL="280121" indent="-280121">
              <a:spcAft>
                <a:spcPts val="147"/>
              </a:spcAft>
              <a:buFont typeface="Arial" panose="020B0604020202020204" pitchFamily="34" charset="0"/>
              <a:buChar char="•"/>
            </a:pPr>
            <a:r>
              <a:rPr lang="en-US" sz="2000" dirty="0"/>
              <a:t>Chatter</a:t>
            </a:r>
          </a:p>
          <a:p>
            <a:pPr marL="280121" indent="-280121">
              <a:spcAft>
                <a:spcPts val="147"/>
              </a:spcAft>
              <a:buFont typeface="Arial" panose="020B0604020202020204" pitchFamily="34" charset="0"/>
              <a:buChar char="•"/>
            </a:pPr>
            <a:r>
              <a:rPr lang="en-US" sz="2000" dirty="0"/>
              <a:t>Delay</a:t>
            </a:r>
          </a:p>
          <a:p>
            <a:pPr marL="280121" indent="-280121">
              <a:spcAft>
                <a:spcPts val="147"/>
              </a:spcAft>
              <a:buFont typeface="Arial" panose="020B0604020202020204" pitchFamily="34" charset="0"/>
              <a:buChar char="•"/>
            </a:pPr>
            <a:r>
              <a:rPr lang="en-US" sz="2000" dirty="0"/>
              <a:t>Dropbox</a:t>
            </a:r>
          </a:p>
          <a:p>
            <a:pPr marL="280121" indent="-280121">
              <a:spcAft>
                <a:spcPts val="147"/>
              </a:spcAft>
              <a:buFont typeface="Arial" panose="020B0604020202020204" pitchFamily="34" charset="0"/>
              <a:buChar char="•"/>
            </a:pPr>
            <a:r>
              <a:rPr lang="en-US" sz="2000" dirty="0"/>
              <a:t>Azure HD Insight</a:t>
            </a:r>
          </a:p>
          <a:p>
            <a:pPr marL="280121" indent="-280121">
              <a:spcAft>
                <a:spcPts val="147"/>
              </a:spcAft>
              <a:buFont typeface="Arial" panose="020B0604020202020204" pitchFamily="34" charset="0"/>
              <a:buChar char="•"/>
            </a:pPr>
            <a:r>
              <a:rPr lang="en-US" sz="2000" dirty="0" err="1"/>
              <a:t>Marketo</a:t>
            </a:r>
            <a:endParaRPr lang="en-US" sz="2000" dirty="0"/>
          </a:p>
          <a:p>
            <a:pPr marL="280121" indent="-280121">
              <a:spcAft>
                <a:spcPts val="147"/>
              </a:spcAft>
              <a:buFont typeface="Arial" panose="020B0604020202020204" pitchFamily="34" charset="0"/>
              <a:buChar char="•"/>
            </a:pPr>
            <a:r>
              <a:rPr lang="en-US" sz="2000" dirty="0"/>
              <a:t>Azure Media Services</a:t>
            </a:r>
          </a:p>
          <a:p>
            <a:pPr marL="280121" indent="-280121">
              <a:spcAft>
                <a:spcPts val="147"/>
              </a:spcAft>
              <a:buFont typeface="Arial" panose="020B0604020202020204" pitchFamily="34" charset="0"/>
              <a:buChar char="•"/>
            </a:pPr>
            <a:r>
              <a:rPr lang="en-US" sz="2000" dirty="0"/>
              <a:t>OneDrive</a:t>
            </a:r>
          </a:p>
          <a:p>
            <a:pPr marL="280121" indent="-280121">
              <a:spcAft>
                <a:spcPts val="147"/>
              </a:spcAft>
              <a:buFont typeface="Arial" panose="020B0604020202020204" pitchFamily="34" charset="0"/>
              <a:buChar char="•"/>
            </a:pPr>
            <a:r>
              <a:rPr lang="en-US" sz="2000" dirty="0"/>
              <a:t>SharePoint </a:t>
            </a:r>
          </a:p>
          <a:p>
            <a:pPr marL="280121" indent="-280121">
              <a:spcAft>
                <a:spcPts val="147"/>
              </a:spcAft>
              <a:buFont typeface="Arial" panose="020B0604020202020204" pitchFamily="34" charset="0"/>
              <a:buChar char="•"/>
            </a:pPr>
            <a:r>
              <a:rPr lang="en-US" sz="2000" dirty="0"/>
              <a:t>SQL Server</a:t>
            </a:r>
          </a:p>
          <a:p>
            <a:pPr marL="280121" indent="-280121">
              <a:spcAft>
                <a:spcPts val="147"/>
              </a:spcAft>
              <a:buFont typeface="Arial" panose="020B0604020202020204" pitchFamily="34" charset="0"/>
              <a:buChar char="•"/>
            </a:pPr>
            <a:r>
              <a:rPr lang="en-US" sz="2000" dirty="0"/>
              <a:t>Office 365</a:t>
            </a:r>
          </a:p>
          <a:p>
            <a:pPr marL="280121" indent="-280121">
              <a:spcAft>
                <a:spcPts val="147"/>
              </a:spcAft>
              <a:buFont typeface="Arial" panose="020B0604020202020204" pitchFamily="34" charset="0"/>
              <a:buChar char="•"/>
            </a:pPr>
            <a:r>
              <a:rPr lang="en-US" sz="2000" dirty="0"/>
              <a:t>Oracle</a:t>
            </a:r>
          </a:p>
          <a:p>
            <a:pPr marL="280121" indent="-280121">
              <a:spcAft>
                <a:spcPts val="147"/>
              </a:spcAft>
              <a:buFont typeface="Arial" panose="020B0604020202020204" pitchFamily="34" charset="0"/>
              <a:buChar char="•"/>
            </a:pPr>
            <a:r>
              <a:rPr lang="en-US" sz="2000" dirty="0"/>
              <a:t>QuickBooks</a:t>
            </a:r>
          </a:p>
          <a:p>
            <a:pPr marL="280121" indent="-280121">
              <a:spcAft>
                <a:spcPts val="147"/>
              </a:spcAft>
              <a:buFont typeface="Arial" panose="020B0604020202020204" pitchFamily="34" charset="0"/>
              <a:buChar char="•"/>
            </a:pPr>
            <a:r>
              <a:rPr lang="en-US" sz="2000" dirty="0" err="1"/>
              <a:t>SalesForce</a:t>
            </a:r>
            <a:endParaRPr lang="en-US" sz="2000" dirty="0"/>
          </a:p>
          <a:p>
            <a:pPr marL="280121" indent="-280121">
              <a:spcAft>
                <a:spcPts val="147"/>
              </a:spcAft>
              <a:buFont typeface="Arial" panose="020B0604020202020204" pitchFamily="34" charset="0"/>
              <a:buChar char="•"/>
            </a:pPr>
            <a:r>
              <a:rPr lang="en-US" sz="2000" dirty="0"/>
              <a:t>Sugar CRM </a:t>
            </a:r>
          </a:p>
          <a:p>
            <a:pPr marL="280121" indent="-280121">
              <a:spcAft>
                <a:spcPts val="147"/>
              </a:spcAft>
              <a:buFont typeface="Arial" panose="020B0604020202020204" pitchFamily="34" charset="0"/>
              <a:buChar char="•"/>
            </a:pPr>
            <a:r>
              <a:rPr lang="en-US" sz="2000" dirty="0"/>
              <a:t>SAP</a:t>
            </a:r>
          </a:p>
          <a:p>
            <a:pPr marL="280121" indent="-280121">
              <a:spcAft>
                <a:spcPts val="147"/>
              </a:spcAft>
              <a:buFont typeface="Arial" panose="020B0604020202020204" pitchFamily="34" charset="0"/>
              <a:buChar char="•"/>
            </a:pPr>
            <a:r>
              <a:rPr lang="en-US" sz="2000" dirty="0"/>
              <a:t>Azure Service Bus</a:t>
            </a:r>
          </a:p>
          <a:p>
            <a:pPr marL="280121" indent="-280121">
              <a:spcAft>
                <a:spcPts val="147"/>
              </a:spcAft>
              <a:buFont typeface="Arial" panose="020B0604020202020204" pitchFamily="34" charset="0"/>
              <a:buChar char="•"/>
            </a:pPr>
            <a:r>
              <a:rPr lang="en-US" sz="2000" dirty="0"/>
              <a:t>Azure Storage</a:t>
            </a:r>
          </a:p>
          <a:p>
            <a:pPr marL="280121" indent="-280121">
              <a:spcAft>
                <a:spcPts val="147"/>
              </a:spcAft>
              <a:buFont typeface="Arial" panose="020B0604020202020204" pitchFamily="34" charset="0"/>
              <a:buChar char="•"/>
            </a:pPr>
            <a:r>
              <a:rPr lang="en-US" sz="2000" dirty="0"/>
              <a:t>Timer / Recurrence</a:t>
            </a:r>
          </a:p>
          <a:p>
            <a:pPr marL="280121" indent="-280121">
              <a:spcAft>
                <a:spcPts val="147"/>
              </a:spcAft>
              <a:buFont typeface="Arial" panose="020B0604020202020204" pitchFamily="34" charset="0"/>
              <a:buChar char="•"/>
            </a:pPr>
            <a:r>
              <a:rPr lang="en-US" sz="2000" dirty="0" err="1"/>
              <a:t>Twilio</a:t>
            </a:r>
            <a:endParaRPr lang="en-US" sz="2000" dirty="0"/>
          </a:p>
          <a:p>
            <a:pPr marL="280121" indent="-280121">
              <a:spcAft>
                <a:spcPts val="147"/>
              </a:spcAft>
              <a:buFont typeface="Arial" panose="020B0604020202020204" pitchFamily="34" charset="0"/>
              <a:buChar char="•"/>
            </a:pPr>
            <a:r>
              <a:rPr lang="en-US" sz="2000" dirty="0"/>
              <a:t>Twitter</a:t>
            </a:r>
          </a:p>
          <a:p>
            <a:pPr marL="280121" indent="-280121">
              <a:spcAft>
                <a:spcPts val="147"/>
              </a:spcAft>
              <a:buFont typeface="Arial" panose="020B0604020202020204" pitchFamily="34" charset="0"/>
              <a:buChar char="•"/>
            </a:pPr>
            <a:r>
              <a:rPr lang="en-US" sz="2000" dirty="0"/>
              <a:t>IBM DB2 </a:t>
            </a:r>
          </a:p>
          <a:p>
            <a:pPr marL="280121" indent="-280121">
              <a:spcAft>
                <a:spcPts val="147"/>
              </a:spcAft>
              <a:buFont typeface="Arial" panose="020B0604020202020204" pitchFamily="34" charset="0"/>
              <a:buChar char="•"/>
            </a:pPr>
            <a:r>
              <a:rPr lang="en-US" sz="2000" dirty="0"/>
              <a:t>Informix</a:t>
            </a:r>
          </a:p>
          <a:p>
            <a:pPr marL="280121" indent="-280121">
              <a:spcAft>
                <a:spcPts val="147"/>
              </a:spcAft>
              <a:buFont typeface="Arial" panose="020B0604020202020204" pitchFamily="34" charset="0"/>
              <a:buChar char="•"/>
            </a:pPr>
            <a:r>
              <a:rPr lang="en-US" sz="2000" dirty="0" err="1"/>
              <a:t>Websphere</a:t>
            </a:r>
            <a:r>
              <a:rPr lang="en-US" sz="2000" dirty="0"/>
              <a:t> MQ</a:t>
            </a:r>
          </a:p>
          <a:p>
            <a:pPr marL="280121" indent="-280121">
              <a:spcAft>
                <a:spcPts val="147"/>
              </a:spcAft>
              <a:buFont typeface="Arial" panose="020B0604020202020204" pitchFamily="34" charset="0"/>
              <a:buChar char="•"/>
            </a:pPr>
            <a:r>
              <a:rPr lang="en-US" sz="2000" dirty="0"/>
              <a:t>Azure Web Jobs</a:t>
            </a:r>
          </a:p>
          <a:p>
            <a:pPr marL="280121" indent="-280121">
              <a:spcAft>
                <a:spcPts val="147"/>
              </a:spcAft>
              <a:buFont typeface="Arial" panose="020B0604020202020204" pitchFamily="34" charset="0"/>
              <a:buChar char="•"/>
            </a:pPr>
            <a:r>
              <a:rPr lang="en-US" sz="2000" dirty="0"/>
              <a:t>Yammer</a:t>
            </a:r>
          </a:p>
          <a:p>
            <a:pPr marL="280121" indent="-280121">
              <a:spcAft>
                <a:spcPts val="147"/>
              </a:spcAft>
              <a:buFont typeface="Arial" panose="020B0604020202020204" pitchFamily="34" charset="0"/>
              <a:buChar char="•"/>
            </a:pPr>
            <a:r>
              <a:rPr lang="en-US" sz="2000" dirty="0"/>
              <a:t>Dynamics CRM</a:t>
            </a:r>
          </a:p>
          <a:p>
            <a:pPr marL="280121" indent="-280121">
              <a:spcAft>
                <a:spcPts val="147"/>
              </a:spcAft>
              <a:buFont typeface="Arial" panose="020B0604020202020204" pitchFamily="34" charset="0"/>
              <a:buChar char="•"/>
            </a:pPr>
            <a:r>
              <a:rPr lang="en-US" sz="2000" dirty="0"/>
              <a:t>Dynamics AX</a:t>
            </a:r>
          </a:p>
          <a:p>
            <a:pPr marL="280121" indent="-280121">
              <a:spcAft>
                <a:spcPts val="147"/>
              </a:spcAft>
              <a:buFont typeface="Arial" panose="020B0604020202020204" pitchFamily="34" charset="0"/>
              <a:buChar char="•"/>
            </a:pPr>
            <a:r>
              <a:rPr lang="en-US" sz="2000" dirty="0"/>
              <a:t>Hybrid Connectivity</a:t>
            </a:r>
          </a:p>
        </p:txBody>
      </p:sp>
      <p:sp>
        <p:nvSpPr>
          <p:cNvPr id="14" name="Title 1"/>
          <p:cNvSpPr>
            <a:spLocks noGrp="1"/>
          </p:cNvSpPr>
          <p:nvPr>
            <p:ph type="title" idx="4294967295"/>
          </p:nvPr>
        </p:nvSpPr>
        <p:spPr>
          <a:xfrm>
            <a:off x="0" y="368300"/>
            <a:ext cx="6176963" cy="836613"/>
          </a:xfrm>
          <a:prstGeom prst="rect">
            <a:avLst/>
          </a:prstGeom>
        </p:spPr>
        <p:txBody>
          <a:bodyPr anchor="ctr"/>
          <a:lstStyle/>
          <a:p>
            <a:pPr>
              <a:lnSpc>
                <a:spcPct val="100000"/>
              </a:lnSpc>
            </a:pPr>
            <a:r>
              <a:rPr lang="hu-HU" sz="3921" dirty="0">
                <a:solidFill>
                  <a:schemeClr val="tx1"/>
                </a:solidFill>
              </a:rPr>
              <a:t>Beépített API </a:t>
            </a:r>
            <a:r>
              <a:rPr lang="hu-HU" sz="3921" dirty="0" err="1">
                <a:solidFill>
                  <a:schemeClr val="tx1"/>
                </a:solidFill>
              </a:rPr>
              <a:t>connectorok</a:t>
            </a:r>
            <a:endParaRPr lang="en-US" sz="3921" dirty="0">
              <a:solidFill>
                <a:schemeClr val="tx1"/>
              </a:solidFill>
            </a:endParaRPr>
          </a:p>
        </p:txBody>
      </p:sp>
    </p:spTree>
    <p:extLst>
      <p:ext uri="{BB962C8B-B14F-4D97-AF65-F5344CB8AC3E}">
        <p14:creationId xmlns:p14="http://schemas.microsoft.com/office/powerpoint/2010/main" val="3040153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255295" y="1288075"/>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t>HTTP, HTTPS </a:t>
            </a:r>
          </a:p>
          <a:p>
            <a:pPr marL="285750" indent="-285750">
              <a:spcAft>
                <a:spcPts val="150"/>
              </a:spcAft>
              <a:buFont typeface="Arial" panose="020B0604020202020204" pitchFamily="34" charset="0"/>
              <a:buChar char="•"/>
            </a:pPr>
            <a:r>
              <a:rPr lang="en-US" sz="2000" dirty="0"/>
              <a:t>File</a:t>
            </a:r>
          </a:p>
          <a:p>
            <a:pPr marL="285750" indent="-285750">
              <a:spcAft>
                <a:spcPts val="150"/>
              </a:spcAft>
              <a:buFont typeface="Arial" panose="020B0604020202020204" pitchFamily="34" charset="0"/>
              <a:buChar char="•"/>
            </a:pPr>
            <a:r>
              <a:rPr lang="en-US" sz="2000" dirty="0"/>
              <a:t>Flat File</a:t>
            </a:r>
          </a:p>
          <a:p>
            <a:pPr marL="285750" indent="-285750">
              <a:spcAft>
                <a:spcPts val="150"/>
              </a:spcAft>
              <a:buFont typeface="Arial" panose="020B0604020202020204" pitchFamily="34" charset="0"/>
              <a:buChar char="•"/>
            </a:pPr>
            <a:r>
              <a:rPr lang="en-US" sz="2000" dirty="0"/>
              <a:t>FTP, SFTP</a:t>
            </a:r>
          </a:p>
          <a:p>
            <a:pPr marL="285750" indent="-285750">
              <a:spcAft>
                <a:spcPts val="150"/>
              </a:spcAft>
              <a:buFont typeface="Arial" panose="020B0604020202020204" pitchFamily="34" charset="0"/>
              <a:buChar char="•"/>
            </a:pPr>
            <a:r>
              <a:rPr lang="en-US" sz="2000" dirty="0"/>
              <a:t>POP3/IMAP</a:t>
            </a:r>
          </a:p>
          <a:p>
            <a:pPr marL="285750" indent="-285750">
              <a:spcAft>
                <a:spcPts val="150"/>
              </a:spcAft>
              <a:buFont typeface="Arial" panose="020B0604020202020204" pitchFamily="34" charset="0"/>
              <a:buChar char="•"/>
            </a:pPr>
            <a:r>
              <a:rPr lang="en-US" sz="2000" dirty="0"/>
              <a:t>SMTP</a:t>
            </a:r>
          </a:p>
          <a:p>
            <a:pPr marL="285750" indent="-285750">
              <a:spcAft>
                <a:spcPts val="150"/>
              </a:spcAft>
              <a:buFont typeface="Arial" panose="020B0604020202020204" pitchFamily="34" charset="0"/>
              <a:buChar char="•"/>
            </a:pPr>
            <a:r>
              <a:rPr lang="en-US" sz="2000" dirty="0"/>
              <a:t>SOAP + WCF</a:t>
            </a:r>
          </a:p>
        </p:txBody>
      </p:sp>
      <p:sp>
        <p:nvSpPr>
          <p:cNvPr id="14" name="Title 1"/>
          <p:cNvSpPr>
            <a:spLocks noGrp="1"/>
          </p:cNvSpPr>
          <p:nvPr>
            <p:ph type="title" idx="4294967295"/>
          </p:nvPr>
        </p:nvSpPr>
        <p:spPr>
          <a:xfrm>
            <a:off x="0" y="368300"/>
            <a:ext cx="6176963" cy="836613"/>
          </a:xfrm>
          <a:prstGeom prst="rect">
            <a:avLst/>
          </a:prstGeom>
        </p:spPr>
        <p:txBody>
          <a:bodyPr anchor="ctr"/>
          <a:lstStyle/>
          <a:p>
            <a:r>
              <a:rPr lang="hu-HU" sz="4000" dirty="0">
                <a:solidFill>
                  <a:schemeClr val="tx1"/>
                </a:solidFill>
              </a:rPr>
              <a:t>Protokollok</a:t>
            </a:r>
            <a:endParaRPr lang="en-US" sz="4000" dirty="0">
              <a:solidFill>
                <a:schemeClr val="tx1"/>
              </a:solidFill>
            </a:endParaRPr>
          </a:p>
        </p:txBody>
      </p:sp>
      <p:sp>
        <p:nvSpPr>
          <p:cNvPr id="6" name="TextBox 5"/>
          <p:cNvSpPr txBox="1">
            <a:spLocks/>
          </p:cNvSpPr>
          <p:nvPr/>
        </p:nvSpPr>
        <p:spPr>
          <a:xfrm>
            <a:off x="255295" y="3972191"/>
            <a:ext cx="6042368" cy="1680594"/>
          </a:xfrm>
          <a:prstGeom prst="rect">
            <a:avLst/>
          </a:prstGeom>
          <a:noFill/>
        </p:spPr>
        <p:txBody>
          <a:bodyPr wrap="square" lIns="179285" tIns="143428" rIns="179285" bIns="143428" numCol="2" rtlCol="0">
            <a:noAutofit/>
          </a:bodyPr>
          <a:lstStyle/>
          <a:p>
            <a:pPr marL="285750" indent="-285750">
              <a:spcAft>
                <a:spcPts val="150"/>
              </a:spcAft>
              <a:buFont typeface="Arial" panose="020B0604020202020204" pitchFamily="34" charset="0"/>
              <a:buChar char="•"/>
            </a:pPr>
            <a:r>
              <a:rPr lang="en-US" sz="2000" dirty="0"/>
              <a:t>Batching / </a:t>
            </a:r>
            <a:r>
              <a:rPr lang="en-US" sz="2000" dirty="0" err="1"/>
              <a:t>Debatching</a:t>
            </a:r>
            <a:endParaRPr lang="en-US" sz="2000" dirty="0"/>
          </a:p>
          <a:p>
            <a:pPr marL="285750" indent="-285750">
              <a:spcAft>
                <a:spcPts val="150"/>
              </a:spcAft>
              <a:buFont typeface="Arial" panose="020B0604020202020204" pitchFamily="34" charset="0"/>
              <a:buChar char="•"/>
            </a:pPr>
            <a:r>
              <a:rPr lang="en-US" sz="2000" dirty="0"/>
              <a:t>Validate</a:t>
            </a:r>
          </a:p>
          <a:p>
            <a:pPr marL="285750" indent="-285750">
              <a:spcAft>
                <a:spcPts val="150"/>
              </a:spcAft>
              <a:buFont typeface="Arial" panose="020B0604020202020204" pitchFamily="34" charset="0"/>
              <a:buChar char="•"/>
            </a:pPr>
            <a:r>
              <a:rPr lang="en-US" sz="2000" dirty="0"/>
              <a:t>Extract (XPath)</a:t>
            </a:r>
          </a:p>
          <a:p>
            <a:pPr marL="285750" indent="-285750">
              <a:spcAft>
                <a:spcPts val="150"/>
              </a:spcAft>
              <a:buFont typeface="Arial" panose="020B0604020202020204" pitchFamily="34" charset="0"/>
              <a:buChar char="•"/>
            </a:pPr>
            <a:r>
              <a:rPr lang="en-US" sz="2000" dirty="0"/>
              <a:t>Transform (+Mapper)</a:t>
            </a:r>
          </a:p>
          <a:p>
            <a:pPr marL="285750" indent="-285750">
              <a:spcAft>
                <a:spcPts val="150"/>
              </a:spcAft>
              <a:buFont typeface="Arial" panose="020B0604020202020204" pitchFamily="34" charset="0"/>
              <a:buChar char="•"/>
            </a:pPr>
            <a:r>
              <a:rPr lang="en-US" sz="2000" dirty="0"/>
              <a:t>Convert (XML-JSON)</a:t>
            </a:r>
          </a:p>
          <a:p>
            <a:pPr marL="285750" indent="-285750">
              <a:spcAft>
                <a:spcPts val="150"/>
              </a:spcAft>
              <a:buFont typeface="Arial" panose="020B0604020202020204" pitchFamily="34" charset="0"/>
              <a:buChar char="•"/>
            </a:pPr>
            <a:r>
              <a:rPr lang="en-US" sz="2000" dirty="0"/>
              <a:t>Convert (XML-FF)</a:t>
            </a:r>
          </a:p>
          <a:p>
            <a:pPr marL="285750" indent="-285750">
              <a:spcAft>
                <a:spcPts val="150"/>
              </a:spcAft>
              <a:buFont typeface="Arial" panose="020B0604020202020204" pitchFamily="34" charset="0"/>
              <a:buChar char="•"/>
            </a:pPr>
            <a:r>
              <a:rPr lang="en-US" sz="2000" dirty="0"/>
              <a:t>X12</a:t>
            </a:r>
          </a:p>
          <a:p>
            <a:pPr marL="285750" indent="-285750">
              <a:spcAft>
                <a:spcPts val="150"/>
              </a:spcAft>
              <a:buFont typeface="Arial" panose="020B0604020202020204" pitchFamily="34" charset="0"/>
              <a:buChar char="•"/>
            </a:pPr>
            <a:r>
              <a:rPr lang="en-US" sz="2000" dirty="0"/>
              <a:t>EDIFACT</a:t>
            </a:r>
          </a:p>
          <a:p>
            <a:pPr marL="285750" indent="-285750">
              <a:spcAft>
                <a:spcPts val="150"/>
              </a:spcAft>
              <a:buFont typeface="Arial" panose="020B0604020202020204" pitchFamily="34" charset="0"/>
              <a:buChar char="•"/>
            </a:pPr>
            <a:r>
              <a:rPr lang="en-US" sz="2000" dirty="0"/>
              <a:t>AS2</a:t>
            </a:r>
          </a:p>
          <a:p>
            <a:pPr marL="285750" indent="-285750">
              <a:spcAft>
                <a:spcPts val="150"/>
              </a:spcAft>
              <a:buFont typeface="Arial" panose="020B0604020202020204" pitchFamily="34" charset="0"/>
              <a:buChar char="•"/>
            </a:pPr>
            <a:r>
              <a:rPr lang="en-US" sz="2000" dirty="0"/>
              <a:t>TPMOM</a:t>
            </a:r>
          </a:p>
          <a:p>
            <a:pPr marL="285750" indent="-285750">
              <a:spcAft>
                <a:spcPts val="150"/>
              </a:spcAft>
              <a:buFont typeface="Arial" panose="020B0604020202020204" pitchFamily="34" charset="0"/>
              <a:buChar char="•"/>
            </a:pPr>
            <a:r>
              <a:rPr lang="en-US" sz="2000" dirty="0"/>
              <a:t>Rules Engine</a:t>
            </a:r>
          </a:p>
        </p:txBody>
      </p:sp>
      <p:sp>
        <p:nvSpPr>
          <p:cNvPr id="7" name="Title 1"/>
          <p:cNvSpPr txBox="1">
            <a:spLocks/>
          </p:cNvSpPr>
          <p:nvPr/>
        </p:nvSpPr>
        <p:spPr>
          <a:xfrm>
            <a:off x="255295" y="3052124"/>
            <a:ext cx="6176963" cy="836612"/>
          </a:xfrm>
          <a:prstGeom prst="rect">
            <a:avLst/>
          </a:prstGeom>
        </p:spPr>
        <p:txBody>
          <a:bodyPr anchor="ct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sz="4000" dirty="0">
                <a:solidFill>
                  <a:schemeClr val="tx1"/>
                </a:solidFill>
              </a:rPr>
              <a:t>BizTalk </a:t>
            </a:r>
            <a:r>
              <a:rPr lang="hu-HU" sz="4000" dirty="0">
                <a:solidFill>
                  <a:schemeClr val="tx1"/>
                </a:solidFill>
              </a:rPr>
              <a:t>szolgáltatások</a:t>
            </a:r>
            <a:endParaRPr sz="4000" dirty="0">
              <a:solidFill>
                <a:schemeClr val="tx1"/>
              </a:solidFill>
            </a:endParaRPr>
          </a:p>
        </p:txBody>
      </p:sp>
    </p:spTree>
    <p:extLst>
      <p:ext uri="{BB962C8B-B14F-4D97-AF65-F5344CB8AC3E}">
        <p14:creationId xmlns:p14="http://schemas.microsoft.com/office/powerpoint/2010/main" val="263869586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p:cNvSpPr>
            <a:spLocks noGrp="1"/>
          </p:cNvSpPr>
          <p:nvPr>
            <p:ph type="body" sz="quarter" idx="10"/>
          </p:nvPr>
        </p:nvSpPr>
        <p:spPr>
          <a:xfrm>
            <a:off x="269239" y="1189177"/>
            <a:ext cx="11653523" cy="4456861"/>
          </a:xfrm>
        </p:spPr>
        <p:txBody>
          <a:bodyPr>
            <a:normAutofit lnSpcReduction="10000"/>
          </a:bodyPr>
          <a:lstStyle/>
          <a:p>
            <a:r>
              <a:rPr lang="hu-HU" dirty="0"/>
              <a:t>Sablonok alapján is létrehozhatóak </a:t>
            </a:r>
            <a:r>
              <a:rPr lang="hu-HU" dirty="0" err="1"/>
              <a:t>API-k</a:t>
            </a:r>
            <a:endParaRPr lang="hu-HU" dirty="0"/>
          </a:p>
          <a:p>
            <a:r>
              <a:rPr lang="hu-HU" dirty="0"/>
              <a:t>Ha nem tetszik a sablon</a:t>
            </a:r>
          </a:p>
          <a:p>
            <a:pPr lvl="1"/>
            <a:r>
              <a:rPr lang="hu-HU" dirty="0"/>
              <a:t>A Web </a:t>
            </a:r>
            <a:r>
              <a:rPr lang="hu-HU" dirty="0" err="1"/>
              <a:t>Appokhoz</a:t>
            </a:r>
            <a:r>
              <a:rPr lang="hu-HU" dirty="0"/>
              <a:t> hasonlóan telepíthetjük őket</a:t>
            </a:r>
          </a:p>
          <a:p>
            <a:pPr lvl="1"/>
            <a:r>
              <a:rPr lang="hu-HU" dirty="0"/>
              <a:t>Meglévő saját </a:t>
            </a:r>
            <a:r>
              <a:rPr lang="hu-HU" dirty="0" err="1"/>
              <a:t>API-jainkat</a:t>
            </a:r>
            <a:r>
              <a:rPr lang="hu-HU" dirty="0"/>
              <a:t> </a:t>
            </a:r>
            <a:r>
              <a:rPr lang="hu-HU" dirty="0" err="1"/>
              <a:t>egy-az-egyben</a:t>
            </a:r>
            <a:r>
              <a:rPr lang="hu-HU" dirty="0"/>
              <a:t> áthozhatjuk (.NET, </a:t>
            </a:r>
            <a:r>
              <a:rPr lang="hu-HU" dirty="0" err="1"/>
              <a:t>NodeJS</a:t>
            </a:r>
            <a:r>
              <a:rPr lang="hu-HU" dirty="0"/>
              <a:t> stb.)</a:t>
            </a:r>
          </a:p>
          <a:p>
            <a:pPr lvl="1"/>
            <a:r>
              <a:rPr lang="hu-HU" dirty="0" err="1"/>
              <a:t>Metaadokat</a:t>
            </a:r>
            <a:r>
              <a:rPr lang="hu-HU" dirty="0"/>
              <a:t> publikálhatunk </a:t>
            </a:r>
            <a:r>
              <a:rPr lang="hu-HU" dirty="0" err="1"/>
              <a:t>Swagger</a:t>
            </a:r>
            <a:r>
              <a:rPr lang="hu-HU" dirty="0"/>
              <a:t> segítségével…</a:t>
            </a:r>
          </a:p>
          <a:p>
            <a:pPr lvl="1"/>
            <a:r>
              <a:rPr lang="hu-HU" dirty="0"/>
              <a:t>… majd ebből kliens </a:t>
            </a:r>
            <a:r>
              <a:rPr lang="hu-HU" dirty="0" err="1"/>
              <a:t>SDK-t</a:t>
            </a:r>
            <a:r>
              <a:rPr lang="hu-HU" dirty="0"/>
              <a:t> generáltathatunk</a:t>
            </a:r>
          </a:p>
          <a:p>
            <a:pPr lvl="1"/>
            <a:r>
              <a:rPr lang="hu-HU" dirty="0" err="1"/>
              <a:t>MicroServices</a:t>
            </a:r>
            <a:r>
              <a:rPr lang="hu-HU" dirty="0"/>
              <a:t> jellegű szolgáltatások építésére ideális lehet</a:t>
            </a:r>
          </a:p>
          <a:p>
            <a:pPr lvl="1"/>
            <a:r>
              <a:rPr lang="hu-HU" dirty="0"/>
              <a:t>SSO és egyéb biztonsági kérdéseket delegálhatjuk</a:t>
            </a:r>
          </a:p>
          <a:p>
            <a:pPr lvl="1"/>
            <a:r>
              <a:rPr lang="hu-HU" dirty="0"/>
              <a:t>Egyszerűen léphetünk kapcsolatba </a:t>
            </a:r>
            <a:r>
              <a:rPr lang="hu-HU" dirty="0" err="1"/>
              <a:t>Logic</a:t>
            </a:r>
            <a:r>
              <a:rPr lang="hu-HU" dirty="0"/>
              <a:t> </a:t>
            </a:r>
            <a:r>
              <a:rPr lang="hu-HU" dirty="0" err="1"/>
              <a:t>Appokkal</a:t>
            </a:r>
            <a:endParaRPr lang="hu-HU" dirty="0"/>
          </a:p>
          <a:p>
            <a:pPr lvl="1"/>
            <a:r>
              <a:rPr lang="hu-HU" dirty="0"/>
              <a:t>Marketplace-támogatás (Privát galéria, Publikus </a:t>
            </a:r>
            <a:r>
              <a:rPr lang="hu-HU" dirty="0" err="1"/>
              <a:t>marketplace</a:t>
            </a:r>
            <a:r>
              <a:rPr lang="hu-HU" dirty="0"/>
              <a:t>)</a:t>
            </a:r>
          </a:p>
        </p:txBody>
      </p:sp>
      <p:sp>
        <p:nvSpPr>
          <p:cNvPr id="2" name="Cím 1"/>
          <p:cNvSpPr>
            <a:spLocks noGrp="1"/>
          </p:cNvSpPr>
          <p:nvPr>
            <p:ph type="title"/>
          </p:nvPr>
        </p:nvSpPr>
        <p:spPr/>
        <p:txBody>
          <a:bodyPr/>
          <a:lstStyle/>
          <a:p>
            <a:r>
              <a:rPr lang="hu-HU" dirty="0" err="1"/>
              <a:t>API-k</a:t>
            </a:r>
            <a:r>
              <a:rPr lang="hu-HU" dirty="0"/>
              <a:t> létrehozása</a:t>
            </a:r>
          </a:p>
        </p:txBody>
      </p:sp>
    </p:spTree>
    <p:extLst>
      <p:ext uri="{BB962C8B-B14F-4D97-AF65-F5344CB8AC3E}">
        <p14:creationId xmlns:p14="http://schemas.microsoft.com/office/powerpoint/2010/main" val="378576119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fontScale="85000" lnSpcReduction="20000"/>
          </a:bodyPr>
          <a:lstStyle/>
          <a:p>
            <a:r>
              <a:rPr lang="hu-HU" dirty="0"/>
              <a:t>Cél, hogy az </a:t>
            </a:r>
            <a:r>
              <a:rPr lang="hu-HU" dirty="0" err="1"/>
              <a:t>API-kat</a:t>
            </a:r>
            <a:r>
              <a:rPr lang="hu-HU" dirty="0"/>
              <a:t> önleíróvá tudjuk tenni</a:t>
            </a:r>
          </a:p>
          <a:p>
            <a:pPr lvl="1"/>
            <a:r>
              <a:rPr lang="hu-HU" dirty="0"/>
              <a:t>Ez segíti az </a:t>
            </a:r>
            <a:r>
              <a:rPr lang="hu-HU" dirty="0" err="1"/>
              <a:t>API-k</a:t>
            </a:r>
            <a:r>
              <a:rPr lang="hu-HU" dirty="0"/>
              <a:t> automatikus felderítését</a:t>
            </a:r>
          </a:p>
          <a:p>
            <a:pPr lvl="1"/>
            <a:r>
              <a:rPr lang="hu-HU" dirty="0"/>
              <a:t>Automatikus integrálását, hívását</a:t>
            </a:r>
          </a:p>
          <a:p>
            <a:pPr lvl="1"/>
            <a:r>
              <a:rPr lang="hu-HU" dirty="0"/>
              <a:t>Klienskód automatikus generálását</a:t>
            </a:r>
          </a:p>
          <a:p>
            <a:pPr lvl="1"/>
            <a:endParaRPr lang="hu-HU" dirty="0"/>
          </a:p>
          <a:p>
            <a:r>
              <a:rPr lang="hu-HU" dirty="0"/>
              <a:t>Biztosítunk egy speciális végpontot, amin keresztül le lehet kérni az API dokumentációt</a:t>
            </a:r>
          </a:p>
          <a:p>
            <a:pPr lvl="1"/>
            <a:r>
              <a:rPr lang="hu-HU" dirty="0"/>
              <a:t>Ezt a dokumentációt persze meg kell írni</a:t>
            </a:r>
          </a:p>
          <a:p>
            <a:pPr lvl="1"/>
            <a:r>
              <a:rPr lang="hu-HU" dirty="0"/>
              <a:t>A dokumentáció pedig olyan formátumban van, amely automatikusan feldolgozható</a:t>
            </a:r>
          </a:p>
          <a:p>
            <a:endParaRPr lang="hu-HU" dirty="0"/>
          </a:p>
          <a:p>
            <a:r>
              <a:rPr lang="hu-HU" dirty="0"/>
              <a:t>A </a:t>
            </a:r>
            <a:r>
              <a:rPr lang="hu-HU" dirty="0" err="1"/>
              <a:t>Swagger</a:t>
            </a:r>
            <a:r>
              <a:rPr lang="hu-HU" dirty="0"/>
              <a:t> egy olyan keretrendszer, ami adja a dokumentációs formátumot és az eszközöket ezek feldolgozására illetve részben előállítására</a:t>
            </a:r>
          </a:p>
        </p:txBody>
      </p:sp>
      <p:sp>
        <p:nvSpPr>
          <p:cNvPr id="2" name="Title 1"/>
          <p:cNvSpPr>
            <a:spLocks noGrp="1"/>
          </p:cNvSpPr>
          <p:nvPr>
            <p:ph type="title"/>
          </p:nvPr>
        </p:nvSpPr>
        <p:spPr/>
        <p:txBody>
          <a:bodyPr/>
          <a:lstStyle/>
          <a:p>
            <a:r>
              <a:rPr lang="hu-HU" dirty="0" err="1"/>
              <a:t>Swagger</a:t>
            </a:r>
            <a:endParaRPr lang="hu-HU" dirty="0"/>
          </a:p>
        </p:txBody>
      </p:sp>
    </p:spTree>
    <p:extLst>
      <p:ext uri="{BB962C8B-B14F-4D97-AF65-F5344CB8AC3E}">
        <p14:creationId xmlns:p14="http://schemas.microsoft.com/office/powerpoint/2010/main" val="261617479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Swagger</a:t>
            </a:r>
            <a:endParaRPr lang="hu-HU" dirty="0"/>
          </a:p>
        </p:txBody>
      </p:sp>
      <p:sp>
        <p:nvSpPr>
          <p:cNvPr id="3" name="Text Placeholder 2"/>
          <p:cNvSpPr>
            <a:spLocks noGrp="1"/>
          </p:cNvSpPr>
          <p:nvPr>
            <p:ph type="body" sz="quarter" idx="10"/>
          </p:nvPr>
        </p:nvSpPr>
        <p:spPr/>
        <p:txBody>
          <a:bodyPr>
            <a:normAutofit fontScale="25000" lnSpcReduction="20000"/>
          </a:bodyPr>
          <a:lstStyle/>
          <a:p>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swaggerVersion</a:t>
            </a:r>
            <a:r>
              <a:rPr lang="hu-HU" sz="6400" dirty="0">
                <a:solidFill>
                  <a:srgbClr val="000000"/>
                </a:solidFill>
              </a:rPr>
              <a:t>": "1.2",</a:t>
            </a:r>
            <a:br>
              <a:rPr lang="hu-HU" sz="6400" dirty="0">
                <a:solidFill>
                  <a:srgbClr val="000000"/>
                </a:solidFill>
              </a:rPr>
            </a:br>
            <a:r>
              <a:rPr lang="hu-HU" sz="6400" dirty="0">
                <a:solidFill>
                  <a:srgbClr val="000000"/>
                </a:solidFill>
              </a:rPr>
              <a:t>  "</a:t>
            </a:r>
            <a:r>
              <a:rPr lang="hu-HU" sz="6400" dirty="0" err="1">
                <a:solidFill>
                  <a:srgbClr val="000000"/>
                </a:solidFill>
              </a:rPr>
              <a:t>basePath</a:t>
            </a:r>
            <a:r>
              <a:rPr lang="hu-HU" sz="6400" dirty="0">
                <a:solidFill>
                  <a:srgbClr val="000000"/>
                </a:solidFill>
              </a:rPr>
              <a:t>": "http://localhost:8000/greetings",</a:t>
            </a:r>
            <a:br>
              <a:rPr lang="hu-HU" sz="6400" dirty="0">
                <a:solidFill>
                  <a:srgbClr val="000000"/>
                </a:solidFill>
              </a:rPr>
            </a:br>
            <a:r>
              <a:rPr lang="hu-HU" sz="6400" dirty="0">
                <a:solidFill>
                  <a:srgbClr val="000000"/>
                </a:solidFill>
              </a:rPr>
              <a:t>  "</a:t>
            </a:r>
            <a:r>
              <a:rPr lang="hu-HU" sz="6400" dirty="0" err="1">
                <a:solidFill>
                  <a:srgbClr val="000000"/>
                </a:solidFill>
              </a:rPr>
              <a:t>apis</a:t>
            </a:r>
            <a:r>
              <a:rPr lang="hu-HU" sz="6400" dirty="0">
                <a:solidFill>
                  <a:srgbClr val="000000"/>
                </a:solidFill>
              </a:rPr>
              <a:t>": [</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r>
              <a:rPr lang="hu-HU" sz="6400" dirty="0" err="1">
                <a:solidFill>
                  <a:srgbClr val="000000"/>
                </a:solidFill>
              </a:rPr>
              <a:t>path</a:t>
            </a:r>
            <a:r>
              <a:rPr lang="hu-HU" sz="6400" dirty="0">
                <a:solidFill>
                  <a:srgbClr val="000000"/>
                </a:solidFill>
              </a:rPr>
              <a:t>": "/hello/{</a:t>
            </a:r>
            <a:r>
              <a:rPr lang="hu-HU" sz="6400" dirty="0" err="1">
                <a:solidFill>
                  <a:srgbClr val="000000"/>
                </a:solidFill>
              </a:rPr>
              <a:t>subject</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operations</a:t>
            </a:r>
            <a:r>
              <a:rPr lang="hu-HU" sz="6400" dirty="0">
                <a:solidFill>
                  <a:srgbClr val="000000"/>
                </a:solidFill>
              </a:rPr>
              <a:t>": [</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r>
              <a:rPr lang="hu-HU" sz="6400" dirty="0" err="1">
                <a:solidFill>
                  <a:srgbClr val="000000"/>
                </a:solidFill>
              </a:rPr>
              <a:t>method</a:t>
            </a:r>
            <a:r>
              <a:rPr lang="hu-HU" sz="6400" dirty="0">
                <a:solidFill>
                  <a:srgbClr val="000000"/>
                </a:solidFill>
              </a:rPr>
              <a:t>": "GET",</a:t>
            </a:r>
            <a:br>
              <a:rPr lang="hu-HU" sz="6400" dirty="0">
                <a:solidFill>
                  <a:srgbClr val="000000"/>
                </a:solidFill>
              </a:rPr>
            </a:br>
            <a:r>
              <a:rPr lang="hu-HU" sz="6400" dirty="0">
                <a:solidFill>
                  <a:srgbClr val="000000"/>
                </a:solidFill>
              </a:rPr>
              <a:t>        "</a:t>
            </a:r>
            <a:r>
              <a:rPr lang="hu-HU" sz="6400" dirty="0" err="1">
                <a:solidFill>
                  <a:srgbClr val="000000"/>
                </a:solidFill>
              </a:rPr>
              <a:t>summary</a:t>
            </a:r>
            <a:r>
              <a:rPr lang="hu-HU" sz="6400" dirty="0">
                <a:solidFill>
                  <a:srgbClr val="000000"/>
                </a:solidFill>
              </a:rPr>
              <a:t>": "</a:t>
            </a:r>
            <a:r>
              <a:rPr lang="hu-HU" sz="6400" dirty="0" err="1">
                <a:solidFill>
                  <a:srgbClr val="000000"/>
                </a:solidFill>
              </a:rPr>
              <a:t>Greet</a:t>
            </a:r>
            <a:r>
              <a:rPr lang="hu-HU" sz="6400" dirty="0">
                <a:solidFill>
                  <a:srgbClr val="000000"/>
                </a:solidFill>
              </a:rPr>
              <a:t> </a:t>
            </a:r>
            <a:r>
              <a:rPr lang="hu-HU" sz="6400" dirty="0" err="1">
                <a:solidFill>
                  <a:srgbClr val="000000"/>
                </a:solidFill>
              </a:rPr>
              <a:t>our</a:t>
            </a:r>
            <a:r>
              <a:rPr lang="hu-HU" sz="6400" dirty="0">
                <a:solidFill>
                  <a:srgbClr val="000000"/>
                </a:solidFill>
              </a:rPr>
              <a:t> </a:t>
            </a:r>
            <a:r>
              <a:rPr lang="hu-HU" sz="6400" dirty="0" err="1">
                <a:solidFill>
                  <a:srgbClr val="000000"/>
                </a:solidFill>
              </a:rPr>
              <a:t>subject</a:t>
            </a:r>
            <a:r>
              <a:rPr lang="hu-HU" sz="6400" dirty="0">
                <a:solidFill>
                  <a:srgbClr val="000000"/>
                </a:solidFill>
              </a:rPr>
              <a:t> </a:t>
            </a:r>
            <a:r>
              <a:rPr lang="hu-HU" sz="6400" dirty="0" err="1">
                <a:solidFill>
                  <a:srgbClr val="000000"/>
                </a:solidFill>
              </a:rPr>
              <a:t>with</a:t>
            </a:r>
            <a:r>
              <a:rPr lang="hu-HU" sz="6400" dirty="0">
                <a:solidFill>
                  <a:srgbClr val="000000"/>
                </a:solidFill>
              </a:rPr>
              <a:t> hello!",</a:t>
            </a:r>
            <a:br>
              <a:rPr lang="hu-HU" sz="6400" dirty="0">
                <a:solidFill>
                  <a:srgbClr val="000000"/>
                </a:solidFill>
              </a:rPr>
            </a:br>
            <a:r>
              <a:rPr lang="hu-HU" sz="6400" dirty="0">
                <a:solidFill>
                  <a:srgbClr val="000000"/>
                </a:solidFill>
              </a:rPr>
              <a:t>        "</a:t>
            </a:r>
            <a:r>
              <a:rPr lang="hu-HU" sz="6400" dirty="0" err="1">
                <a:solidFill>
                  <a:srgbClr val="000000"/>
                </a:solidFill>
              </a:rPr>
              <a:t>type</a:t>
            </a:r>
            <a:r>
              <a:rPr lang="hu-HU" sz="6400" dirty="0">
                <a:solidFill>
                  <a:srgbClr val="000000"/>
                </a:solidFill>
              </a:rPr>
              <a:t>": "</a:t>
            </a:r>
            <a:r>
              <a:rPr lang="hu-HU" sz="6400" dirty="0" err="1">
                <a:solidFill>
                  <a:srgbClr val="000000"/>
                </a:solidFill>
              </a:rPr>
              <a:t>string</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nickname</a:t>
            </a:r>
            <a:r>
              <a:rPr lang="hu-HU" sz="6400" dirty="0">
                <a:solidFill>
                  <a:srgbClr val="000000"/>
                </a:solidFill>
              </a:rPr>
              <a:t>": "</a:t>
            </a:r>
            <a:r>
              <a:rPr lang="hu-HU" sz="6400" dirty="0" err="1">
                <a:solidFill>
                  <a:srgbClr val="000000"/>
                </a:solidFill>
              </a:rPr>
              <a:t>helloSubject</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parameters</a:t>
            </a:r>
            <a:r>
              <a:rPr lang="hu-HU" sz="6400" dirty="0">
                <a:solidFill>
                  <a:srgbClr val="000000"/>
                </a:solidFill>
              </a:rPr>
              <a:t>": [</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r>
              <a:rPr lang="hu-HU" sz="6400" dirty="0" err="1">
                <a:solidFill>
                  <a:srgbClr val="000000"/>
                </a:solidFill>
              </a:rPr>
              <a:t>name</a:t>
            </a:r>
            <a:r>
              <a:rPr lang="hu-HU" sz="6400" dirty="0">
                <a:solidFill>
                  <a:srgbClr val="000000"/>
                </a:solidFill>
              </a:rPr>
              <a:t>": "</a:t>
            </a:r>
            <a:r>
              <a:rPr lang="hu-HU" sz="6400" dirty="0" err="1">
                <a:solidFill>
                  <a:srgbClr val="000000"/>
                </a:solidFill>
              </a:rPr>
              <a:t>subject</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description</a:t>
            </a:r>
            <a:r>
              <a:rPr lang="hu-HU" sz="6400" dirty="0">
                <a:solidFill>
                  <a:srgbClr val="000000"/>
                </a:solidFill>
              </a:rPr>
              <a:t>": "The </a:t>
            </a:r>
            <a:r>
              <a:rPr lang="hu-HU" sz="6400" dirty="0" err="1">
                <a:solidFill>
                  <a:srgbClr val="000000"/>
                </a:solidFill>
              </a:rPr>
              <a:t>subject</a:t>
            </a:r>
            <a:r>
              <a:rPr lang="hu-HU" sz="6400" dirty="0">
                <a:solidFill>
                  <a:srgbClr val="000000"/>
                </a:solidFill>
              </a:rPr>
              <a:t> </a:t>
            </a:r>
            <a:r>
              <a:rPr lang="hu-HU" sz="6400" dirty="0" err="1">
                <a:solidFill>
                  <a:srgbClr val="000000"/>
                </a:solidFill>
              </a:rPr>
              <a:t>to</a:t>
            </a:r>
            <a:r>
              <a:rPr lang="hu-HU" sz="6400" dirty="0">
                <a:solidFill>
                  <a:srgbClr val="000000"/>
                </a:solidFill>
              </a:rPr>
              <a:t> be </a:t>
            </a:r>
            <a:r>
              <a:rPr lang="hu-HU" sz="6400" dirty="0" err="1">
                <a:solidFill>
                  <a:srgbClr val="000000"/>
                </a:solidFill>
              </a:rPr>
              <a:t>greeted</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required</a:t>
            </a:r>
            <a:r>
              <a:rPr lang="hu-HU" sz="6400" dirty="0">
                <a:solidFill>
                  <a:srgbClr val="000000"/>
                </a:solidFill>
              </a:rPr>
              <a:t>": </a:t>
            </a:r>
            <a:r>
              <a:rPr lang="hu-HU" sz="6400" dirty="0" err="1">
                <a:solidFill>
                  <a:srgbClr val="000000"/>
                </a:solidFill>
              </a:rPr>
              <a:t>true</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type</a:t>
            </a:r>
            <a:r>
              <a:rPr lang="hu-HU" sz="6400" dirty="0">
                <a:solidFill>
                  <a:srgbClr val="000000"/>
                </a:solidFill>
              </a:rPr>
              <a:t>": "</a:t>
            </a:r>
            <a:r>
              <a:rPr lang="hu-HU" sz="6400" dirty="0" err="1">
                <a:solidFill>
                  <a:srgbClr val="000000"/>
                </a:solidFill>
              </a:rPr>
              <a:t>string</a:t>
            </a:r>
            <a:r>
              <a:rPr lang="hu-HU" sz="6400" dirty="0">
                <a:solidFill>
                  <a:srgbClr val="000000"/>
                </a:solidFill>
              </a:rPr>
              <a:t>",</a:t>
            </a:r>
            <a:br>
              <a:rPr lang="hu-HU" sz="6400" dirty="0">
                <a:solidFill>
                  <a:srgbClr val="000000"/>
                </a:solidFill>
              </a:rPr>
            </a:br>
            <a:r>
              <a:rPr lang="hu-HU" sz="6400" dirty="0">
                <a:solidFill>
                  <a:srgbClr val="000000"/>
                </a:solidFill>
              </a:rPr>
              <a:t>            "</a:t>
            </a:r>
            <a:r>
              <a:rPr lang="hu-HU" sz="6400" dirty="0" err="1">
                <a:solidFill>
                  <a:srgbClr val="000000"/>
                </a:solidFill>
              </a:rPr>
              <a:t>paramType</a:t>
            </a:r>
            <a:r>
              <a:rPr lang="hu-HU" sz="6400" dirty="0">
                <a:solidFill>
                  <a:srgbClr val="000000"/>
                </a:solidFill>
              </a:rPr>
              <a:t>": "</a:t>
            </a:r>
            <a:r>
              <a:rPr lang="hu-HU" sz="6400" dirty="0" err="1">
                <a:solidFill>
                  <a:srgbClr val="000000"/>
                </a:solidFill>
              </a:rPr>
              <a:t>path</a:t>
            </a:r>
            <a:r>
              <a:rPr lang="hu-HU" sz="6400" dirty="0">
                <a:solidFill>
                  <a:srgbClr val="000000"/>
                </a:solidFill>
              </a:rPr>
              <a:t>„</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br>
              <a:rPr lang="hu-HU" sz="6400" dirty="0">
                <a:solidFill>
                  <a:srgbClr val="000000"/>
                </a:solidFill>
              </a:rPr>
            </a:br>
            <a:r>
              <a:rPr lang="hu-HU" sz="6400" dirty="0">
                <a:solidFill>
                  <a:srgbClr val="000000"/>
                </a:solidFill>
              </a:rPr>
              <a:t>   "</a:t>
            </a:r>
            <a:r>
              <a:rPr lang="hu-HU" sz="6400" dirty="0" err="1">
                <a:solidFill>
                  <a:srgbClr val="000000"/>
                </a:solidFill>
              </a:rPr>
              <a:t>models</a:t>
            </a:r>
            <a:r>
              <a:rPr lang="hu-HU" sz="6400" dirty="0">
                <a:solidFill>
                  <a:srgbClr val="000000"/>
                </a:solidFill>
              </a:rPr>
              <a:t>": {}</a:t>
            </a:r>
            <a:br>
              <a:rPr lang="hu-HU" sz="6400" dirty="0">
                <a:solidFill>
                  <a:srgbClr val="000000"/>
                </a:solidFill>
              </a:rPr>
            </a:br>
            <a:r>
              <a:rPr lang="hu-HU" sz="6400" dirty="0">
                <a:solidFill>
                  <a:srgbClr val="000000"/>
                </a:solidFill>
              </a:rPr>
              <a:t>}</a:t>
            </a:r>
          </a:p>
        </p:txBody>
      </p:sp>
      <p:sp>
        <p:nvSpPr>
          <p:cNvPr id="4" name="Text Placeholder 3"/>
          <p:cNvSpPr>
            <a:spLocks noGrp="1"/>
          </p:cNvSpPr>
          <p:nvPr>
            <p:ph type="body" sz="quarter" idx="11"/>
          </p:nvPr>
        </p:nvSpPr>
        <p:spPr/>
        <p:txBody>
          <a:bodyPr>
            <a:normAutofit fontScale="92500"/>
          </a:bodyPr>
          <a:lstStyle/>
          <a:p>
            <a:pPr marL="571500" indent="-571500">
              <a:buFont typeface="Arial" panose="020B0604020202020204" pitchFamily="34" charset="0"/>
              <a:buChar char="•"/>
            </a:pPr>
            <a:r>
              <a:rPr lang="hu-HU" dirty="0"/>
              <a:t>Az </a:t>
            </a:r>
            <a:r>
              <a:rPr lang="hu-HU" dirty="0" err="1"/>
              <a:t>api</a:t>
            </a:r>
            <a:r>
              <a:rPr lang="hu-HU" dirty="0"/>
              <a:t> báziscíme: </a:t>
            </a:r>
            <a:r>
              <a:rPr lang="hu-HU" dirty="0" err="1"/>
              <a:t>localhost</a:t>
            </a:r>
            <a:r>
              <a:rPr lang="hu-HU" dirty="0"/>
              <a:t>:8000/</a:t>
            </a:r>
            <a:r>
              <a:rPr lang="hu-HU" dirty="0" err="1"/>
              <a:t>greetings</a:t>
            </a:r>
            <a:endParaRPr lang="hu-HU" dirty="0"/>
          </a:p>
          <a:p>
            <a:pPr marL="571500" indent="-571500">
              <a:buFont typeface="Arial" panose="020B0604020202020204" pitchFamily="34" charset="0"/>
              <a:buChar char="•"/>
            </a:pPr>
            <a:r>
              <a:rPr lang="hu-HU" dirty="0"/>
              <a:t>Van egy </a:t>
            </a:r>
            <a:r>
              <a:rPr lang="hu-HU" dirty="0" err="1"/>
              <a:t>GET-es</a:t>
            </a:r>
            <a:r>
              <a:rPr lang="hu-HU" dirty="0"/>
              <a:t> művelet, ami </a:t>
            </a:r>
            <a:r>
              <a:rPr lang="hu-HU" dirty="0" err="1"/>
              <a:t>stringet</a:t>
            </a:r>
            <a:r>
              <a:rPr lang="hu-HU" dirty="0"/>
              <a:t> ad vissza a /hello/{</a:t>
            </a:r>
            <a:r>
              <a:rPr lang="hu-HU" dirty="0" err="1"/>
              <a:t>subject</a:t>
            </a:r>
            <a:r>
              <a:rPr lang="hu-HU" dirty="0"/>
              <a:t>} címen</a:t>
            </a:r>
          </a:p>
          <a:p>
            <a:pPr marL="571500" indent="-571500">
              <a:buFont typeface="Arial" panose="020B0604020202020204" pitchFamily="34" charset="0"/>
              <a:buChar char="•"/>
            </a:pPr>
            <a:r>
              <a:rPr lang="hu-HU" dirty="0"/>
              <a:t>A {</a:t>
            </a:r>
            <a:r>
              <a:rPr lang="hu-HU" dirty="0" err="1"/>
              <a:t>subject</a:t>
            </a:r>
            <a:r>
              <a:rPr lang="hu-HU" dirty="0"/>
              <a:t>} egy </a:t>
            </a:r>
            <a:r>
              <a:rPr lang="hu-HU" dirty="0" err="1"/>
              <a:t>string</a:t>
            </a:r>
            <a:r>
              <a:rPr lang="hu-HU" dirty="0"/>
              <a:t> típusú, kötelező paraméter az </a:t>
            </a:r>
            <a:r>
              <a:rPr lang="hu-HU" dirty="0" err="1"/>
              <a:t>url</a:t>
            </a:r>
            <a:r>
              <a:rPr lang="hu-HU" dirty="0"/>
              <a:t> részeként</a:t>
            </a:r>
          </a:p>
        </p:txBody>
      </p:sp>
    </p:spTree>
    <p:extLst>
      <p:ext uri="{BB962C8B-B14F-4D97-AF65-F5344CB8AC3E}">
        <p14:creationId xmlns:p14="http://schemas.microsoft.com/office/powerpoint/2010/main" val="40960289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Hozzáférési szintek beállítása</a:t>
            </a:r>
          </a:p>
        </p:txBody>
      </p:sp>
      <p:sp>
        <p:nvSpPr>
          <p:cNvPr id="10" name="Text Placeholder 5"/>
          <p:cNvSpPr>
            <a:spLocks noGrp="1"/>
          </p:cNvSpPr>
          <p:nvPr>
            <p:ph type="body" sz="quarter" idx="10"/>
          </p:nvPr>
        </p:nvSpPr>
        <p:spPr/>
        <p:txBody>
          <a:bodyPr/>
          <a:lstStyle/>
          <a:p>
            <a:r>
              <a:rPr lang="hu-HU" dirty="0"/>
              <a:t>Publikus, anonim API</a:t>
            </a:r>
          </a:p>
          <a:p>
            <a:pPr lvl="1"/>
            <a:r>
              <a:rPr lang="hu-HU" dirty="0"/>
              <a:t>Bárki hívhatja</a:t>
            </a:r>
          </a:p>
          <a:p>
            <a:r>
              <a:rPr lang="hu-HU" dirty="0"/>
              <a:t>Publikus, </a:t>
            </a:r>
            <a:r>
              <a:rPr lang="hu-HU" dirty="0" err="1"/>
              <a:t>autentikált</a:t>
            </a:r>
            <a:r>
              <a:rPr lang="hu-HU" dirty="0"/>
              <a:t> API</a:t>
            </a:r>
          </a:p>
          <a:p>
            <a:pPr lvl="1"/>
            <a:r>
              <a:rPr lang="hu-HU" dirty="0"/>
              <a:t>Az erőforráscsoporton kívülről csak </a:t>
            </a:r>
            <a:r>
              <a:rPr lang="hu-HU" dirty="0" err="1"/>
              <a:t>autentikációval</a:t>
            </a:r>
            <a:r>
              <a:rPr lang="hu-HU" dirty="0"/>
              <a:t> érhető el</a:t>
            </a:r>
          </a:p>
          <a:p>
            <a:r>
              <a:rPr lang="hu-HU" dirty="0"/>
              <a:t>Belső API</a:t>
            </a:r>
          </a:p>
          <a:p>
            <a:pPr lvl="1"/>
            <a:r>
              <a:rPr lang="hu-HU" dirty="0"/>
              <a:t>Csak az ugyanabban az erőforráscsoportban lévő </a:t>
            </a:r>
            <a:r>
              <a:rPr lang="hu-HU" dirty="0" err="1"/>
              <a:t>API-k</a:t>
            </a:r>
            <a:r>
              <a:rPr lang="hu-HU" dirty="0"/>
              <a:t> hívhatják</a:t>
            </a:r>
          </a:p>
          <a:p>
            <a:pPr lvl="1"/>
            <a:endParaRPr lang="hu-HU" dirty="0"/>
          </a:p>
          <a:p>
            <a:endParaRPr lang="hu-HU" dirty="0"/>
          </a:p>
        </p:txBody>
      </p:sp>
    </p:spTree>
    <p:extLst>
      <p:ext uri="{BB962C8B-B14F-4D97-AF65-F5344CB8AC3E}">
        <p14:creationId xmlns:p14="http://schemas.microsoft.com/office/powerpoint/2010/main" val="14054867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0" y="288925"/>
            <a:ext cx="10002838" cy="900113"/>
          </a:xfrm>
          <a:prstGeom prst="rect">
            <a:avLst/>
          </a:prstGeom>
        </p:spPr>
        <p:txBody>
          <a:bodyPr>
            <a:noAutofit/>
          </a:bodyPr>
          <a:lstStyle/>
          <a:p>
            <a:r>
              <a:rPr lang="hu-HU" sz="4400" dirty="0"/>
              <a:t>Létrehozás + használat</a:t>
            </a:r>
            <a:endParaRPr lang="en-US" sz="4400" dirty="0"/>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2247885276"/>
              </p:ext>
            </p:extLst>
          </p:nvPr>
        </p:nvGraphicFramePr>
        <p:xfrm>
          <a:off x="592282" y="1637434"/>
          <a:ext cx="11080750" cy="42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08780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API Management</a:t>
            </a:r>
          </a:p>
        </p:txBody>
      </p:sp>
    </p:spTree>
    <p:extLst>
      <p:ext uri="{BB962C8B-B14F-4D97-AF65-F5344CB8AC3E}">
        <p14:creationId xmlns:p14="http://schemas.microsoft.com/office/powerpoint/2010/main" val="2414813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artalom helye 4"/>
          <p:cNvSpPr>
            <a:spLocks noGrp="1"/>
          </p:cNvSpPr>
          <p:nvPr>
            <p:ph sz="quarter" idx="10"/>
          </p:nvPr>
        </p:nvSpPr>
        <p:spPr>
          <a:xfrm>
            <a:off x="266060" y="2987428"/>
            <a:ext cx="2735718" cy="3428631"/>
          </a:xfrm>
        </p:spPr>
        <p:txBody>
          <a:bodyPr/>
          <a:lstStyle/>
          <a:p>
            <a:r>
              <a:rPr lang="hu-HU" dirty="0"/>
              <a:t>Web:</a:t>
            </a:r>
          </a:p>
          <a:p>
            <a:r>
              <a:rPr lang="hu-HU" sz="2800" dirty="0"/>
              <a:t>Jól skálázható, széles platformtámogatottságú </a:t>
            </a:r>
            <a:r>
              <a:rPr lang="hu-HU" sz="2800" dirty="0" err="1"/>
              <a:t>PaaS</a:t>
            </a:r>
            <a:r>
              <a:rPr lang="hu-HU" sz="2800" dirty="0"/>
              <a:t> környezet </a:t>
            </a:r>
            <a:r>
              <a:rPr lang="hu-HU" sz="2800" dirty="0" err="1"/>
              <a:t>webalkalmazásoknak</a:t>
            </a:r>
            <a:endParaRPr lang="hu-HU" sz="2800" dirty="0"/>
          </a:p>
        </p:txBody>
      </p:sp>
      <p:sp>
        <p:nvSpPr>
          <p:cNvPr id="3" name="Cím 2"/>
          <p:cNvSpPr>
            <a:spLocks noGrp="1"/>
          </p:cNvSpPr>
          <p:nvPr>
            <p:ph type="title"/>
          </p:nvPr>
        </p:nvSpPr>
        <p:spPr/>
        <p:txBody>
          <a:bodyPr/>
          <a:lstStyle/>
          <a:p>
            <a:r>
              <a:rPr lang="hu-HU" dirty="0" err="1"/>
              <a:t>Azure</a:t>
            </a:r>
            <a:r>
              <a:rPr lang="hu-HU" dirty="0"/>
              <a:t> </a:t>
            </a:r>
            <a:r>
              <a:rPr lang="hu-HU" dirty="0" err="1"/>
              <a:t>App</a:t>
            </a:r>
            <a:r>
              <a:rPr lang="hu-HU" dirty="0"/>
              <a:t> </a:t>
            </a:r>
            <a:r>
              <a:rPr lang="hu-HU" dirty="0" err="1"/>
              <a:t>Services</a:t>
            </a:r>
            <a:endParaRPr lang="hu-HU" dirty="0"/>
          </a:p>
        </p:txBody>
      </p:sp>
      <p:sp>
        <p:nvSpPr>
          <p:cNvPr id="6" name="Tartalom helye 5"/>
          <p:cNvSpPr>
            <a:spLocks noGrp="1"/>
          </p:cNvSpPr>
          <p:nvPr>
            <p:ph sz="quarter" idx="11"/>
          </p:nvPr>
        </p:nvSpPr>
        <p:spPr>
          <a:xfrm>
            <a:off x="3231035" y="2987428"/>
            <a:ext cx="2735718" cy="2653034"/>
          </a:xfrm>
        </p:spPr>
        <p:txBody>
          <a:bodyPr/>
          <a:lstStyle/>
          <a:p>
            <a:r>
              <a:rPr lang="hu-HU" dirty="0"/>
              <a:t>Mobile:</a:t>
            </a:r>
          </a:p>
          <a:p>
            <a:r>
              <a:rPr lang="hu-HU" sz="2800" dirty="0"/>
              <a:t>Mobil alkalmazások felhőben futó háttérszolgáltatásai</a:t>
            </a:r>
          </a:p>
        </p:txBody>
      </p:sp>
      <p:sp>
        <p:nvSpPr>
          <p:cNvPr id="7" name="Tartalom helye 6"/>
          <p:cNvSpPr>
            <a:spLocks noGrp="1"/>
          </p:cNvSpPr>
          <p:nvPr>
            <p:ph sz="quarter" idx="12"/>
          </p:nvPr>
        </p:nvSpPr>
        <p:spPr>
          <a:xfrm>
            <a:off x="6196010" y="2987428"/>
            <a:ext cx="2735718" cy="2265236"/>
          </a:xfrm>
        </p:spPr>
        <p:txBody>
          <a:bodyPr/>
          <a:lstStyle/>
          <a:p>
            <a:r>
              <a:rPr lang="hu-HU" dirty="0"/>
              <a:t>API:</a:t>
            </a:r>
          </a:p>
          <a:p>
            <a:r>
              <a:rPr lang="hu-HU" sz="2800" dirty="0"/>
              <a:t>Felhő alapú </a:t>
            </a:r>
            <a:r>
              <a:rPr lang="hu-HU" sz="2800" dirty="0" err="1"/>
              <a:t>API-k</a:t>
            </a:r>
            <a:r>
              <a:rPr lang="hu-HU" sz="2800" dirty="0"/>
              <a:t> létrehozása vagy használása</a:t>
            </a:r>
          </a:p>
        </p:txBody>
      </p:sp>
      <p:sp>
        <p:nvSpPr>
          <p:cNvPr id="8" name="Tartalom helye 7"/>
          <p:cNvSpPr>
            <a:spLocks noGrp="1"/>
          </p:cNvSpPr>
          <p:nvPr>
            <p:ph sz="quarter" idx="13"/>
          </p:nvPr>
        </p:nvSpPr>
        <p:spPr>
          <a:xfrm>
            <a:off x="9160985" y="2987427"/>
            <a:ext cx="2844202" cy="2653034"/>
          </a:xfrm>
        </p:spPr>
        <p:txBody>
          <a:bodyPr/>
          <a:lstStyle/>
          <a:p>
            <a:r>
              <a:rPr lang="hu-HU" dirty="0" err="1"/>
              <a:t>Logic</a:t>
            </a:r>
            <a:r>
              <a:rPr lang="hu-HU" dirty="0"/>
              <a:t>:</a:t>
            </a:r>
          </a:p>
          <a:p>
            <a:r>
              <a:rPr lang="hu-HU" sz="2800" dirty="0"/>
              <a:t>Adatvezérelt üzleti folyamatok koordinációjának lehetősége</a:t>
            </a:r>
          </a:p>
        </p:txBody>
      </p:sp>
      <p:sp>
        <p:nvSpPr>
          <p:cNvPr id="9" name="Szöveg helye 8"/>
          <p:cNvSpPr>
            <a:spLocks noGrp="1"/>
          </p:cNvSpPr>
          <p:nvPr>
            <p:ph type="body" sz="quarter" idx="14"/>
          </p:nvPr>
        </p:nvSpPr>
        <p:spPr>
          <a:xfrm>
            <a:off x="266700" y="1557338"/>
            <a:ext cx="11658380" cy="1431161"/>
          </a:xfrm>
        </p:spPr>
        <p:txBody>
          <a:bodyPr/>
          <a:lstStyle/>
          <a:p>
            <a:r>
              <a:rPr lang="hu-HU" sz="3000" dirty="0"/>
              <a:t>Gyakori </a:t>
            </a:r>
            <a:r>
              <a:rPr lang="hu-HU" sz="3000" dirty="0" err="1"/>
              <a:t>webalkalmazásfeladatok</a:t>
            </a:r>
            <a:r>
              <a:rPr lang="hu-HU" sz="3000" dirty="0"/>
              <a:t> (mobil </a:t>
            </a:r>
            <a:r>
              <a:rPr lang="hu-HU" sz="3000" dirty="0" err="1"/>
              <a:t>backend</a:t>
            </a:r>
            <a:r>
              <a:rPr lang="hu-HU" sz="3000" dirty="0"/>
              <a:t>, üzleti folyamatok stb.) megoldásainak </a:t>
            </a:r>
            <a:r>
              <a:rPr lang="hu-HU" sz="3000" dirty="0" err="1"/>
              <a:t>hostolása</a:t>
            </a:r>
            <a:r>
              <a:rPr lang="hu-HU" sz="3000" dirty="0"/>
              <a:t>, </a:t>
            </a:r>
            <a:r>
              <a:rPr lang="hu-HU" sz="3000" dirty="0" err="1"/>
              <a:t>előkésíztett</a:t>
            </a:r>
            <a:r>
              <a:rPr lang="hu-HU" sz="3000" dirty="0"/>
              <a:t> komponensek felhasználásával</a:t>
            </a:r>
          </a:p>
        </p:txBody>
      </p:sp>
    </p:spTree>
    <p:extLst>
      <p:ext uri="{BB962C8B-B14F-4D97-AF65-F5344CB8AC3E}">
        <p14:creationId xmlns:p14="http://schemas.microsoft.com/office/powerpoint/2010/main" val="212144923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a:xfrm>
            <a:off x="269239" y="1189177"/>
            <a:ext cx="11653523" cy="5615704"/>
          </a:xfrm>
        </p:spPr>
        <p:txBody>
          <a:bodyPr/>
          <a:lstStyle/>
          <a:p>
            <a:pPr>
              <a:lnSpc>
                <a:spcPct val="100000"/>
              </a:lnSpc>
            </a:pPr>
            <a:r>
              <a:rPr lang="hu-HU" dirty="0"/>
              <a:t>Meglévő </a:t>
            </a:r>
            <a:r>
              <a:rPr lang="hu-HU" dirty="0" err="1"/>
              <a:t>API-kat</a:t>
            </a:r>
            <a:r>
              <a:rPr lang="hu-HU" dirty="0"/>
              <a:t> tudunk egy közös management réteg alá bevonni és új funkciókkal kiegészíteni</a:t>
            </a:r>
          </a:p>
          <a:p>
            <a:pPr>
              <a:lnSpc>
                <a:spcPct val="100000"/>
              </a:lnSpc>
            </a:pPr>
            <a:r>
              <a:rPr lang="hu-HU" dirty="0"/>
              <a:t>Meglévő </a:t>
            </a:r>
            <a:r>
              <a:rPr lang="hu-HU" dirty="0" err="1"/>
              <a:t>API-khoz</a:t>
            </a:r>
            <a:r>
              <a:rPr lang="hu-HU" dirty="0"/>
              <a:t> adhatunk új funkcionalitásokat</a:t>
            </a:r>
          </a:p>
          <a:p>
            <a:pPr lvl="1">
              <a:lnSpc>
                <a:spcPct val="100000"/>
              </a:lnSpc>
            </a:pPr>
            <a:r>
              <a:rPr lang="hu-HU" dirty="0" err="1"/>
              <a:t>Autentikációs</a:t>
            </a:r>
            <a:r>
              <a:rPr lang="hu-HU" dirty="0"/>
              <a:t> szolgáltatások: </a:t>
            </a:r>
            <a:r>
              <a:rPr lang="hu-HU" dirty="0" err="1"/>
              <a:t>API-kulcsok</a:t>
            </a:r>
            <a:r>
              <a:rPr lang="hu-HU" dirty="0"/>
              <a:t>, Tanúsítványok, </a:t>
            </a:r>
            <a:r>
              <a:rPr lang="hu-HU" dirty="0" err="1"/>
              <a:t>Tokenek</a:t>
            </a:r>
            <a:r>
              <a:rPr lang="hu-HU" dirty="0"/>
              <a:t> hozzáadása és ellenőrzése, majd továbbhívás az </a:t>
            </a:r>
            <a:r>
              <a:rPr lang="hu-HU" dirty="0" err="1"/>
              <a:t>API-ba</a:t>
            </a:r>
            <a:endParaRPr lang="hu-HU" dirty="0"/>
          </a:p>
          <a:p>
            <a:pPr lvl="1">
              <a:lnSpc>
                <a:spcPct val="100000"/>
              </a:lnSpc>
            </a:pPr>
            <a:r>
              <a:rPr lang="hu-HU" dirty="0"/>
              <a:t>Kommunikációs formátumok konvertálása: JSON vagy XML hozzáadása a már meglévő </a:t>
            </a:r>
            <a:r>
              <a:rPr lang="hu-HU" dirty="0" err="1"/>
              <a:t>API-hoz</a:t>
            </a:r>
            <a:endParaRPr lang="hu-HU" dirty="0"/>
          </a:p>
          <a:p>
            <a:pPr lvl="1">
              <a:lnSpc>
                <a:spcPct val="100000"/>
              </a:lnSpc>
            </a:pPr>
            <a:r>
              <a:rPr lang="hu-HU" dirty="0"/>
              <a:t>Dokumentáció, </a:t>
            </a:r>
            <a:r>
              <a:rPr lang="hu-HU" dirty="0" err="1"/>
              <a:t>metaadatok</a:t>
            </a:r>
            <a:r>
              <a:rPr lang="hu-HU" dirty="0"/>
              <a:t> publikálása: Ha az API nem publikál magáról adatokat, akkor mi hozzáadhatunk az API Managementben</a:t>
            </a:r>
          </a:p>
          <a:p>
            <a:pPr lvl="1">
              <a:lnSpc>
                <a:spcPct val="100000"/>
              </a:lnSpc>
            </a:pPr>
            <a:r>
              <a:rPr lang="hu-HU" dirty="0"/>
              <a:t>Cache-t tudunk az API fölé építeni</a:t>
            </a:r>
          </a:p>
          <a:p>
            <a:pPr lvl="1">
              <a:lnSpc>
                <a:spcPct val="100000"/>
              </a:lnSpc>
            </a:pPr>
            <a:r>
              <a:rPr lang="hu-HU" dirty="0"/>
              <a:t>Analitikát adhatunk az </a:t>
            </a:r>
            <a:r>
              <a:rPr lang="hu-HU" dirty="0" err="1"/>
              <a:t>API-hoz</a:t>
            </a:r>
            <a:endParaRPr lang="hu-HU" dirty="0"/>
          </a:p>
          <a:p>
            <a:pPr lvl="1">
              <a:lnSpc>
                <a:spcPct val="100000"/>
              </a:lnSpc>
            </a:pPr>
            <a:r>
              <a:rPr lang="hu-HU" dirty="0"/>
              <a:t>Kvótákat, limiteket vehetünk fel</a:t>
            </a:r>
          </a:p>
        </p:txBody>
      </p:sp>
      <p:sp>
        <p:nvSpPr>
          <p:cNvPr id="3" name="Cím 2"/>
          <p:cNvSpPr>
            <a:spLocks noGrp="1"/>
          </p:cNvSpPr>
          <p:nvPr>
            <p:ph type="title"/>
          </p:nvPr>
        </p:nvSpPr>
        <p:spPr/>
        <p:txBody>
          <a:bodyPr/>
          <a:lstStyle/>
          <a:p>
            <a:r>
              <a:rPr lang="hu-HU" dirty="0"/>
              <a:t>Egy újabb absztrakciós réteg</a:t>
            </a:r>
          </a:p>
        </p:txBody>
      </p:sp>
    </p:spTree>
    <p:extLst>
      <p:ext uri="{BB962C8B-B14F-4D97-AF65-F5344CB8AC3E}">
        <p14:creationId xmlns:p14="http://schemas.microsoft.com/office/powerpoint/2010/main" val="215380463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err="1"/>
              <a:t>Logic</a:t>
            </a:r>
            <a:r>
              <a:rPr lang="hu-HU" dirty="0"/>
              <a:t> </a:t>
            </a:r>
            <a:r>
              <a:rPr lang="hu-HU" dirty="0" err="1"/>
              <a:t>Apps</a:t>
            </a:r>
            <a:endParaRPr lang="hu-HU" dirty="0"/>
          </a:p>
        </p:txBody>
      </p:sp>
    </p:spTree>
    <p:extLst>
      <p:ext uri="{BB962C8B-B14F-4D97-AF65-F5344CB8AC3E}">
        <p14:creationId xmlns:p14="http://schemas.microsoft.com/office/powerpoint/2010/main" val="147627069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p:txBody>
          <a:bodyPr/>
          <a:lstStyle/>
          <a:p>
            <a:r>
              <a:rPr lang="hu-HU" dirty="0"/>
              <a:t>Automatizáljuk az üzleti folyamatokat</a:t>
            </a:r>
          </a:p>
          <a:p>
            <a:pPr lvl="1"/>
            <a:r>
              <a:rPr lang="hu-HU" dirty="0"/>
              <a:t>Gyűjtsük össze a negatív </a:t>
            </a:r>
            <a:r>
              <a:rPr lang="hu-HU" dirty="0" err="1"/>
              <a:t>tweeteket</a:t>
            </a:r>
            <a:r>
              <a:rPr lang="hu-HU" dirty="0"/>
              <a:t> és azonnal továbbítsuk őket egy </a:t>
            </a:r>
            <a:r>
              <a:rPr lang="hu-HU" dirty="0" err="1"/>
              <a:t>Slack</a:t>
            </a:r>
            <a:r>
              <a:rPr lang="hu-HU" dirty="0"/>
              <a:t> csatornára</a:t>
            </a:r>
          </a:p>
          <a:p>
            <a:pPr lvl="1"/>
            <a:r>
              <a:rPr lang="hu-HU" dirty="0"/>
              <a:t>Az adatbázisba érkező új rekordokról küldjünk e-maileket</a:t>
            </a:r>
          </a:p>
          <a:p>
            <a:pPr lvl="1"/>
            <a:r>
              <a:rPr lang="hu-HU" dirty="0"/>
              <a:t>Saját CRM rendszerbe felvett adatokat tegyük át RSS </a:t>
            </a:r>
            <a:r>
              <a:rPr lang="hu-HU" dirty="0" err="1"/>
              <a:t>feedbe</a:t>
            </a:r>
            <a:endParaRPr lang="hu-HU" dirty="0"/>
          </a:p>
          <a:p>
            <a:pPr lvl="1"/>
            <a:r>
              <a:rPr lang="hu-HU" dirty="0"/>
              <a:t>A beérkező számlák alapján az online marketing weboldalunkon akciókat ajánlhatunk ki</a:t>
            </a:r>
          </a:p>
          <a:p>
            <a:r>
              <a:rPr lang="hu-HU" dirty="0"/>
              <a:t>Egyszerű sablonok alapján vehetünk fel </a:t>
            </a:r>
            <a:r>
              <a:rPr lang="hu-HU" dirty="0" err="1"/>
              <a:t>connectorokat</a:t>
            </a:r>
            <a:r>
              <a:rPr lang="hu-HU" dirty="0"/>
              <a:t>, ezek segítségével integrálhatóak a rendszerek</a:t>
            </a:r>
          </a:p>
        </p:txBody>
      </p:sp>
      <p:sp>
        <p:nvSpPr>
          <p:cNvPr id="3" name="Cím 2"/>
          <p:cNvSpPr>
            <a:spLocks noGrp="1"/>
          </p:cNvSpPr>
          <p:nvPr>
            <p:ph type="title"/>
          </p:nvPr>
        </p:nvSpPr>
        <p:spPr/>
        <p:txBody>
          <a:bodyPr/>
          <a:lstStyle/>
          <a:p>
            <a:r>
              <a:rPr lang="hu-HU" dirty="0" err="1"/>
              <a:t>Logic</a:t>
            </a:r>
            <a:r>
              <a:rPr lang="hu-HU" dirty="0"/>
              <a:t> </a:t>
            </a:r>
            <a:r>
              <a:rPr lang="hu-HU" dirty="0" err="1"/>
              <a:t>appok</a:t>
            </a:r>
            <a:r>
              <a:rPr lang="hu-HU" dirty="0"/>
              <a:t>: miben segítenek?</a:t>
            </a:r>
          </a:p>
        </p:txBody>
      </p:sp>
      <p:sp>
        <p:nvSpPr>
          <p:cNvPr id="6" name="Rectangle 48"/>
          <p:cNvSpPr/>
          <p:nvPr/>
        </p:nvSpPr>
        <p:spPr>
          <a:xfrm>
            <a:off x="513900" y="3641144"/>
            <a:ext cx="2319866" cy="1178592"/>
          </a:xfrm>
          <a:prstGeom prst="rect">
            <a:avLst/>
          </a:prstGeom>
        </p:spPr>
        <p:txBody>
          <a:bodyPr wrap="none">
            <a:spAutoFit/>
          </a:bodyPr>
          <a:lstStyle/>
          <a:p>
            <a:pPr algn="ctr" defTabSz="878526"/>
            <a:r>
              <a:rPr lang="hu-HU" sz="2353" dirty="0" err="1">
                <a:latin typeface="Segoe UI Light"/>
              </a:rPr>
              <a:t>SaaS</a:t>
            </a:r>
            <a:r>
              <a:rPr lang="hu-HU" sz="2353" dirty="0">
                <a:latin typeface="Segoe UI Light"/>
              </a:rPr>
              <a:t> és helyi </a:t>
            </a:r>
            <a:br>
              <a:rPr lang="hu-HU" sz="2353" dirty="0">
                <a:latin typeface="Segoe UI Light"/>
              </a:rPr>
            </a:br>
            <a:r>
              <a:rPr lang="hu-HU" sz="2353" dirty="0">
                <a:latin typeface="Segoe UI Light"/>
              </a:rPr>
              <a:t>rendszerek </a:t>
            </a:r>
            <a:br>
              <a:rPr lang="hu-HU" sz="2353" dirty="0">
                <a:latin typeface="Segoe UI Light"/>
              </a:rPr>
            </a:br>
            <a:r>
              <a:rPr lang="hu-HU" sz="2353" dirty="0">
                <a:latin typeface="Segoe UI Light"/>
              </a:rPr>
              <a:t>automatizálására</a:t>
            </a:r>
            <a:endParaRPr lang="en-US" sz="2353" dirty="0">
              <a:latin typeface="Segoe UI Light"/>
            </a:endParaRPr>
          </a:p>
        </p:txBody>
      </p:sp>
      <p:sp>
        <p:nvSpPr>
          <p:cNvPr id="8" name="TextBox 12"/>
          <p:cNvSpPr txBox="1"/>
          <p:nvPr/>
        </p:nvSpPr>
        <p:spPr>
          <a:xfrm>
            <a:off x="381963" y="3132277"/>
            <a:ext cx="2583710" cy="380499"/>
          </a:xfrm>
          <a:prstGeom prst="rect">
            <a:avLst/>
          </a:prstGeom>
          <a:noFill/>
        </p:spPr>
        <p:txBody>
          <a:bodyPr wrap="square" rtlCol="0">
            <a:spAutoFit/>
          </a:bodyPr>
          <a:lstStyle/>
          <a:p>
            <a:pPr algn="ctr">
              <a:defRPr/>
            </a:pPr>
            <a:r>
              <a:rPr lang="en-US" sz="1836" b="1" kern="0" cap="all" dirty="0"/>
              <a:t>LOGIC Apps</a:t>
            </a:r>
          </a:p>
        </p:txBody>
      </p:sp>
      <p:grpSp>
        <p:nvGrpSpPr>
          <p:cNvPr id="10" name="Group 4"/>
          <p:cNvGrpSpPr>
            <a:grpSpLocks noChangeAspect="1"/>
          </p:cNvGrpSpPr>
          <p:nvPr/>
        </p:nvGrpSpPr>
        <p:grpSpPr bwMode="auto">
          <a:xfrm>
            <a:off x="1391516" y="2347368"/>
            <a:ext cx="720725" cy="720725"/>
            <a:chOff x="6198" y="2498"/>
            <a:chExt cx="454" cy="454"/>
          </a:xfrm>
          <a:solidFill>
            <a:schemeClr val="tx1"/>
          </a:solidFill>
        </p:grpSpPr>
        <p:sp>
          <p:nvSpPr>
            <p:cNvPr id="12" name="Freeform 5"/>
            <p:cNvSpPr>
              <a:spLocks noEditPoints="1"/>
            </p:cNvSpPr>
            <p:nvPr/>
          </p:nvSpPr>
          <p:spPr bwMode="auto">
            <a:xfrm>
              <a:off x="6198" y="2498"/>
              <a:ext cx="454" cy="454"/>
            </a:xfrm>
            <a:custGeom>
              <a:avLst/>
              <a:gdLst>
                <a:gd name="T0" fmla="*/ 20 w 113"/>
                <a:gd name="T1" fmla="*/ 113 h 113"/>
                <a:gd name="T2" fmla="*/ 40 w 113"/>
                <a:gd name="T3" fmla="*/ 105 h 113"/>
                <a:gd name="T4" fmla="*/ 47 w 113"/>
                <a:gd name="T5" fmla="*/ 112 h 113"/>
                <a:gd name="T6" fmla="*/ 77 w 113"/>
                <a:gd name="T7" fmla="*/ 112 h 113"/>
                <a:gd name="T8" fmla="*/ 77 w 113"/>
                <a:gd name="T9" fmla="*/ 70 h 113"/>
                <a:gd name="T10" fmla="*/ 84 w 113"/>
                <a:gd name="T11" fmla="*/ 63 h 113"/>
                <a:gd name="T12" fmla="*/ 113 w 113"/>
                <a:gd name="T13" fmla="*/ 4 h 113"/>
                <a:gd name="T14" fmla="*/ 113 w 113"/>
                <a:gd name="T15" fmla="*/ 0 h 113"/>
                <a:gd name="T16" fmla="*/ 109 w 113"/>
                <a:gd name="T17" fmla="*/ 0 h 113"/>
                <a:gd name="T18" fmla="*/ 50 w 113"/>
                <a:gd name="T19" fmla="*/ 29 h 113"/>
                <a:gd name="T20" fmla="*/ 43 w 113"/>
                <a:gd name="T21" fmla="*/ 36 h 113"/>
                <a:gd name="T22" fmla="*/ 1 w 113"/>
                <a:gd name="T23" fmla="*/ 36 h 113"/>
                <a:gd name="T24" fmla="*/ 1 w 113"/>
                <a:gd name="T25" fmla="*/ 66 h 113"/>
                <a:gd name="T26" fmla="*/ 8 w 113"/>
                <a:gd name="T27" fmla="*/ 73 h 113"/>
                <a:gd name="T28" fmla="*/ 0 w 113"/>
                <a:gd name="T29" fmla="*/ 93 h 113"/>
                <a:gd name="T30" fmla="*/ 20 w 113"/>
                <a:gd name="T31" fmla="*/ 113 h 113"/>
                <a:gd name="T32" fmla="*/ 10 w 113"/>
                <a:gd name="T33" fmla="*/ 91 h 113"/>
                <a:gd name="T34" fmla="*/ 14 w 113"/>
                <a:gd name="T35" fmla="*/ 79 h 113"/>
                <a:gd name="T36" fmla="*/ 34 w 113"/>
                <a:gd name="T37" fmla="*/ 99 h 113"/>
                <a:gd name="T38" fmla="*/ 22 w 113"/>
                <a:gd name="T39" fmla="*/ 103 h 113"/>
                <a:gd name="T40" fmla="*/ 10 w 113"/>
                <a:gd name="T41" fmla="*/ 91 h 113"/>
                <a:gd name="T42" fmla="*/ 69 w 113"/>
                <a:gd name="T43" fmla="*/ 104 h 113"/>
                <a:gd name="T44" fmla="*/ 51 w 113"/>
                <a:gd name="T45" fmla="*/ 104 h 113"/>
                <a:gd name="T46" fmla="*/ 47 w 113"/>
                <a:gd name="T47" fmla="*/ 100 h 113"/>
                <a:gd name="T48" fmla="*/ 69 w 113"/>
                <a:gd name="T49" fmla="*/ 78 h 113"/>
                <a:gd name="T50" fmla="*/ 69 w 113"/>
                <a:gd name="T51" fmla="*/ 104 h 113"/>
                <a:gd name="T52" fmla="*/ 92 w 113"/>
                <a:gd name="T53" fmla="*/ 42 h 113"/>
                <a:gd name="T54" fmla="*/ 71 w 113"/>
                <a:gd name="T55" fmla="*/ 20 h 113"/>
                <a:gd name="T56" fmla="*/ 105 w 113"/>
                <a:gd name="T57" fmla="*/ 8 h 113"/>
                <a:gd name="T58" fmla="*/ 92 w 113"/>
                <a:gd name="T59" fmla="*/ 42 h 113"/>
                <a:gd name="T60" fmla="*/ 56 w 113"/>
                <a:gd name="T61" fmla="*/ 35 h 113"/>
                <a:gd name="T62" fmla="*/ 65 w 113"/>
                <a:gd name="T63" fmla="*/ 26 h 113"/>
                <a:gd name="T64" fmla="*/ 87 w 113"/>
                <a:gd name="T65" fmla="*/ 48 h 113"/>
                <a:gd name="T66" fmla="*/ 78 w 113"/>
                <a:gd name="T67" fmla="*/ 57 h 113"/>
                <a:gd name="T68" fmla="*/ 41 w 113"/>
                <a:gd name="T69" fmla="*/ 94 h 113"/>
                <a:gd name="T70" fmla="*/ 19 w 113"/>
                <a:gd name="T71" fmla="*/ 72 h 113"/>
                <a:gd name="T72" fmla="*/ 56 w 113"/>
                <a:gd name="T73" fmla="*/ 35 h 113"/>
                <a:gd name="T74" fmla="*/ 9 w 113"/>
                <a:gd name="T75" fmla="*/ 44 h 113"/>
                <a:gd name="T76" fmla="*/ 35 w 113"/>
                <a:gd name="T77" fmla="*/ 44 h 113"/>
                <a:gd name="T78" fmla="*/ 13 w 113"/>
                <a:gd name="T79" fmla="*/ 66 h 113"/>
                <a:gd name="T80" fmla="*/ 9 w 113"/>
                <a:gd name="T81" fmla="*/ 62 h 113"/>
                <a:gd name="T82" fmla="*/ 9 w 113"/>
                <a:gd name="T83" fmla="*/ 4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113">
                  <a:moveTo>
                    <a:pt x="20" y="113"/>
                  </a:moveTo>
                  <a:cubicBezTo>
                    <a:pt x="40" y="105"/>
                    <a:pt x="40" y="105"/>
                    <a:pt x="40" y="105"/>
                  </a:cubicBezTo>
                  <a:cubicBezTo>
                    <a:pt x="47" y="112"/>
                    <a:pt x="47" y="112"/>
                    <a:pt x="47" y="112"/>
                  </a:cubicBezTo>
                  <a:cubicBezTo>
                    <a:pt x="77" y="112"/>
                    <a:pt x="77" y="112"/>
                    <a:pt x="77" y="112"/>
                  </a:cubicBezTo>
                  <a:cubicBezTo>
                    <a:pt x="77" y="70"/>
                    <a:pt x="77" y="70"/>
                    <a:pt x="77" y="70"/>
                  </a:cubicBezTo>
                  <a:cubicBezTo>
                    <a:pt x="84" y="63"/>
                    <a:pt x="84" y="63"/>
                    <a:pt x="84" y="63"/>
                  </a:cubicBezTo>
                  <a:cubicBezTo>
                    <a:pt x="103" y="47"/>
                    <a:pt x="113" y="26"/>
                    <a:pt x="113" y="4"/>
                  </a:cubicBezTo>
                  <a:cubicBezTo>
                    <a:pt x="113" y="0"/>
                    <a:pt x="113" y="0"/>
                    <a:pt x="113" y="0"/>
                  </a:cubicBezTo>
                  <a:cubicBezTo>
                    <a:pt x="109" y="0"/>
                    <a:pt x="109" y="0"/>
                    <a:pt x="109" y="0"/>
                  </a:cubicBezTo>
                  <a:cubicBezTo>
                    <a:pt x="87" y="0"/>
                    <a:pt x="66" y="10"/>
                    <a:pt x="50" y="29"/>
                  </a:cubicBezTo>
                  <a:cubicBezTo>
                    <a:pt x="43" y="36"/>
                    <a:pt x="43" y="36"/>
                    <a:pt x="43" y="36"/>
                  </a:cubicBezTo>
                  <a:cubicBezTo>
                    <a:pt x="1" y="36"/>
                    <a:pt x="1" y="36"/>
                    <a:pt x="1" y="36"/>
                  </a:cubicBezTo>
                  <a:cubicBezTo>
                    <a:pt x="1" y="66"/>
                    <a:pt x="1" y="66"/>
                    <a:pt x="1" y="66"/>
                  </a:cubicBezTo>
                  <a:cubicBezTo>
                    <a:pt x="8" y="73"/>
                    <a:pt x="8" y="73"/>
                    <a:pt x="8" y="73"/>
                  </a:cubicBezTo>
                  <a:cubicBezTo>
                    <a:pt x="0" y="93"/>
                    <a:pt x="0" y="93"/>
                    <a:pt x="0" y="93"/>
                  </a:cubicBezTo>
                  <a:lnTo>
                    <a:pt x="20" y="113"/>
                  </a:lnTo>
                  <a:close/>
                  <a:moveTo>
                    <a:pt x="10" y="91"/>
                  </a:moveTo>
                  <a:cubicBezTo>
                    <a:pt x="14" y="79"/>
                    <a:pt x="14" y="79"/>
                    <a:pt x="14" y="79"/>
                  </a:cubicBezTo>
                  <a:cubicBezTo>
                    <a:pt x="34" y="99"/>
                    <a:pt x="34" y="99"/>
                    <a:pt x="34" y="99"/>
                  </a:cubicBezTo>
                  <a:cubicBezTo>
                    <a:pt x="22" y="103"/>
                    <a:pt x="22" y="103"/>
                    <a:pt x="22" y="103"/>
                  </a:cubicBezTo>
                  <a:lnTo>
                    <a:pt x="10" y="91"/>
                  </a:lnTo>
                  <a:close/>
                  <a:moveTo>
                    <a:pt x="69" y="104"/>
                  </a:moveTo>
                  <a:cubicBezTo>
                    <a:pt x="51" y="104"/>
                    <a:pt x="51" y="104"/>
                    <a:pt x="51" y="104"/>
                  </a:cubicBezTo>
                  <a:cubicBezTo>
                    <a:pt x="47" y="100"/>
                    <a:pt x="47" y="100"/>
                    <a:pt x="47" y="100"/>
                  </a:cubicBezTo>
                  <a:cubicBezTo>
                    <a:pt x="69" y="78"/>
                    <a:pt x="69" y="78"/>
                    <a:pt x="69" y="78"/>
                  </a:cubicBezTo>
                  <a:lnTo>
                    <a:pt x="69" y="104"/>
                  </a:lnTo>
                  <a:close/>
                  <a:moveTo>
                    <a:pt x="92" y="42"/>
                  </a:moveTo>
                  <a:cubicBezTo>
                    <a:pt x="71" y="20"/>
                    <a:pt x="71" y="20"/>
                    <a:pt x="71" y="20"/>
                  </a:cubicBezTo>
                  <a:cubicBezTo>
                    <a:pt x="81" y="13"/>
                    <a:pt x="93" y="9"/>
                    <a:pt x="105" y="8"/>
                  </a:cubicBezTo>
                  <a:cubicBezTo>
                    <a:pt x="104" y="20"/>
                    <a:pt x="100" y="32"/>
                    <a:pt x="92" y="42"/>
                  </a:cubicBezTo>
                  <a:close/>
                  <a:moveTo>
                    <a:pt x="56" y="35"/>
                  </a:moveTo>
                  <a:cubicBezTo>
                    <a:pt x="59" y="31"/>
                    <a:pt x="62" y="28"/>
                    <a:pt x="65" y="26"/>
                  </a:cubicBezTo>
                  <a:cubicBezTo>
                    <a:pt x="87" y="48"/>
                    <a:pt x="87" y="48"/>
                    <a:pt x="87" y="48"/>
                  </a:cubicBezTo>
                  <a:cubicBezTo>
                    <a:pt x="85" y="51"/>
                    <a:pt x="82" y="54"/>
                    <a:pt x="78" y="57"/>
                  </a:cubicBezTo>
                  <a:cubicBezTo>
                    <a:pt x="41" y="94"/>
                    <a:pt x="41" y="94"/>
                    <a:pt x="41" y="94"/>
                  </a:cubicBezTo>
                  <a:cubicBezTo>
                    <a:pt x="19" y="72"/>
                    <a:pt x="19" y="72"/>
                    <a:pt x="19" y="72"/>
                  </a:cubicBezTo>
                  <a:lnTo>
                    <a:pt x="56" y="35"/>
                  </a:lnTo>
                  <a:close/>
                  <a:moveTo>
                    <a:pt x="9" y="44"/>
                  </a:moveTo>
                  <a:cubicBezTo>
                    <a:pt x="35" y="44"/>
                    <a:pt x="35" y="44"/>
                    <a:pt x="35" y="44"/>
                  </a:cubicBezTo>
                  <a:cubicBezTo>
                    <a:pt x="13" y="66"/>
                    <a:pt x="13" y="66"/>
                    <a:pt x="13" y="66"/>
                  </a:cubicBezTo>
                  <a:cubicBezTo>
                    <a:pt x="9" y="62"/>
                    <a:pt x="9" y="62"/>
                    <a:pt x="9" y="62"/>
                  </a:cubicBezTo>
                  <a:lnTo>
                    <a:pt x="9"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u-HU"/>
            </a:p>
          </p:txBody>
        </p:sp>
        <p:sp>
          <p:nvSpPr>
            <p:cNvPr id="13" name="Oval 6"/>
            <p:cNvSpPr>
              <a:spLocks noChangeArrowheads="1"/>
            </p:cNvSpPr>
            <p:nvPr/>
          </p:nvSpPr>
          <p:spPr bwMode="auto">
            <a:xfrm>
              <a:off x="6411" y="2675"/>
              <a:ext cx="64" cy="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u-HU"/>
            </a:p>
          </p:txBody>
        </p:sp>
      </p:grpSp>
    </p:spTree>
    <p:extLst>
      <p:ext uri="{BB962C8B-B14F-4D97-AF65-F5344CB8AC3E}">
        <p14:creationId xmlns:p14="http://schemas.microsoft.com/office/powerpoint/2010/main" val="2648069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defTabSz="914367">
              <a:spcAft>
                <a:spcPts val="147"/>
              </a:spcAft>
              <a:buFont typeface="Arial" panose="020B0604020202020204" pitchFamily="34" charset="0"/>
              <a:buChar char="•"/>
            </a:pPr>
            <a:r>
              <a:rPr lang="en-US" sz="1176" dirty="0"/>
              <a:t>Box</a:t>
            </a:r>
          </a:p>
          <a:p>
            <a:pPr marL="280121" indent="-280121" defTabSz="914367">
              <a:spcAft>
                <a:spcPts val="147"/>
              </a:spcAft>
              <a:buFont typeface="Arial" panose="020B0604020202020204" pitchFamily="34" charset="0"/>
              <a:buChar char="•"/>
            </a:pPr>
            <a:r>
              <a:rPr lang="en-US" sz="1176" dirty="0"/>
              <a:t>Chatter</a:t>
            </a:r>
          </a:p>
          <a:p>
            <a:pPr marL="280121" indent="-280121" defTabSz="914367">
              <a:spcAft>
                <a:spcPts val="147"/>
              </a:spcAft>
              <a:buFont typeface="Arial" panose="020B0604020202020204" pitchFamily="34" charset="0"/>
              <a:buChar char="•"/>
            </a:pPr>
            <a:r>
              <a:rPr lang="en-US" sz="1176" dirty="0"/>
              <a:t>Delay</a:t>
            </a:r>
          </a:p>
          <a:p>
            <a:pPr marL="280121" indent="-280121" defTabSz="914367">
              <a:spcAft>
                <a:spcPts val="147"/>
              </a:spcAft>
              <a:buFont typeface="Arial" panose="020B0604020202020204" pitchFamily="34" charset="0"/>
              <a:buChar char="•"/>
            </a:pPr>
            <a:r>
              <a:rPr lang="en-US" sz="1176" dirty="0"/>
              <a:t>Dropbox</a:t>
            </a:r>
          </a:p>
          <a:p>
            <a:pPr marL="280121" indent="-280121" defTabSz="914367">
              <a:spcAft>
                <a:spcPts val="147"/>
              </a:spcAft>
              <a:buFont typeface="Arial" panose="020B0604020202020204" pitchFamily="34" charset="0"/>
              <a:buChar char="•"/>
            </a:pPr>
            <a:r>
              <a:rPr lang="en-US" sz="1176" dirty="0"/>
              <a:t>Azure HD Insight</a:t>
            </a:r>
          </a:p>
          <a:p>
            <a:pPr marL="280121" indent="-280121" defTabSz="914367">
              <a:spcAft>
                <a:spcPts val="147"/>
              </a:spcAft>
              <a:buFont typeface="Arial" panose="020B0604020202020204" pitchFamily="34" charset="0"/>
              <a:buChar char="•"/>
            </a:pPr>
            <a:r>
              <a:rPr lang="en-US" sz="1176" dirty="0" err="1"/>
              <a:t>Marketo</a:t>
            </a:r>
            <a:endParaRPr lang="en-US" sz="1176" dirty="0"/>
          </a:p>
          <a:p>
            <a:pPr marL="280121" indent="-280121" defTabSz="914367">
              <a:spcAft>
                <a:spcPts val="147"/>
              </a:spcAft>
              <a:buFont typeface="Arial" panose="020B0604020202020204" pitchFamily="34" charset="0"/>
              <a:buChar char="•"/>
            </a:pPr>
            <a:r>
              <a:rPr lang="en-US" sz="1176" dirty="0"/>
              <a:t>Azure Media Services</a:t>
            </a:r>
          </a:p>
          <a:p>
            <a:pPr marL="280121" indent="-280121" defTabSz="914367">
              <a:spcAft>
                <a:spcPts val="147"/>
              </a:spcAft>
              <a:buFont typeface="Arial" panose="020B0604020202020204" pitchFamily="34" charset="0"/>
              <a:buChar char="•"/>
            </a:pPr>
            <a:r>
              <a:rPr lang="en-US" sz="1176" dirty="0"/>
              <a:t>OneDrive</a:t>
            </a:r>
          </a:p>
          <a:p>
            <a:pPr marL="280121" indent="-280121" defTabSz="914367">
              <a:spcAft>
                <a:spcPts val="147"/>
              </a:spcAft>
              <a:buFont typeface="Arial" panose="020B0604020202020204" pitchFamily="34" charset="0"/>
              <a:buChar char="•"/>
            </a:pPr>
            <a:r>
              <a:rPr lang="en-US" sz="1176" dirty="0"/>
              <a:t>SharePoint </a:t>
            </a:r>
          </a:p>
          <a:p>
            <a:pPr marL="280121" indent="-280121" defTabSz="914367">
              <a:spcAft>
                <a:spcPts val="147"/>
              </a:spcAft>
              <a:buFont typeface="Arial" panose="020B0604020202020204" pitchFamily="34" charset="0"/>
              <a:buChar char="•"/>
            </a:pPr>
            <a:r>
              <a:rPr lang="en-US" sz="1176" dirty="0"/>
              <a:t>SQL Server</a:t>
            </a:r>
          </a:p>
          <a:p>
            <a:pPr marL="280121" indent="-280121" defTabSz="914367">
              <a:spcAft>
                <a:spcPts val="147"/>
              </a:spcAft>
              <a:buFont typeface="Arial" panose="020B0604020202020204" pitchFamily="34" charset="0"/>
              <a:buChar char="•"/>
            </a:pPr>
            <a:r>
              <a:rPr lang="en-US" sz="1176" dirty="0"/>
              <a:t>Office 365</a:t>
            </a:r>
          </a:p>
          <a:p>
            <a:pPr marL="280121" indent="-280121" defTabSz="914367">
              <a:spcAft>
                <a:spcPts val="147"/>
              </a:spcAft>
              <a:buFont typeface="Arial" panose="020B0604020202020204" pitchFamily="34" charset="0"/>
              <a:buChar char="•"/>
            </a:pPr>
            <a:r>
              <a:rPr lang="en-US" sz="1176" dirty="0"/>
              <a:t>Oracle</a:t>
            </a:r>
          </a:p>
          <a:p>
            <a:pPr marL="280121" indent="-280121" defTabSz="914367">
              <a:spcAft>
                <a:spcPts val="147"/>
              </a:spcAft>
              <a:buFont typeface="Arial" panose="020B0604020202020204" pitchFamily="34" charset="0"/>
              <a:buChar char="•"/>
            </a:pPr>
            <a:r>
              <a:rPr lang="en-US" sz="1176" dirty="0"/>
              <a:t>QuickBooks</a:t>
            </a:r>
          </a:p>
          <a:p>
            <a:pPr marL="280121" indent="-280121" defTabSz="914367">
              <a:spcAft>
                <a:spcPts val="147"/>
              </a:spcAft>
              <a:buFont typeface="Arial" panose="020B0604020202020204" pitchFamily="34" charset="0"/>
              <a:buChar char="•"/>
            </a:pPr>
            <a:r>
              <a:rPr lang="en-US" sz="1176" dirty="0" err="1"/>
              <a:t>SalesForce</a:t>
            </a:r>
            <a:endParaRPr lang="en-US" sz="1176" dirty="0"/>
          </a:p>
          <a:p>
            <a:pPr marL="280121" indent="-280121" defTabSz="914367">
              <a:spcAft>
                <a:spcPts val="147"/>
              </a:spcAft>
              <a:buFont typeface="Arial" panose="020B0604020202020204" pitchFamily="34" charset="0"/>
              <a:buChar char="•"/>
            </a:pPr>
            <a:r>
              <a:rPr lang="en-US" sz="1176" dirty="0"/>
              <a:t>Sugar CRM </a:t>
            </a:r>
          </a:p>
          <a:p>
            <a:pPr marL="280121" indent="-280121" defTabSz="914367">
              <a:spcAft>
                <a:spcPts val="147"/>
              </a:spcAft>
              <a:buFont typeface="Arial" panose="020B0604020202020204" pitchFamily="34" charset="0"/>
              <a:buChar char="•"/>
            </a:pPr>
            <a:r>
              <a:rPr lang="en-US" sz="1176" dirty="0"/>
              <a:t>SAP</a:t>
            </a:r>
          </a:p>
          <a:p>
            <a:pPr marL="280121" indent="-280121" defTabSz="914367">
              <a:spcAft>
                <a:spcPts val="147"/>
              </a:spcAft>
              <a:buFont typeface="Arial" panose="020B0604020202020204" pitchFamily="34" charset="0"/>
              <a:buChar char="•"/>
            </a:pPr>
            <a:r>
              <a:rPr lang="en-US" sz="1176" dirty="0"/>
              <a:t>Azure Service Bus</a:t>
            </a:r>
          </a:p>
          <a:p>
            <a:pPr marL="280121" indent="-280121" defTabSz="914367">
              <a:spcAft>
                <a:spcPts val="147"/>
              </a:spcAft>
              <a:buFont typeface="Arial" panose="020B0604020202020204" pitchFamily="34" charset="0"/>
              <a:buChar char="•"/>
            </a:pPr>
            <a:r>
              <a:rPr lang="en-US" sz="1176" dirty="0"/>
              <a:t>Azure Storage</a:t>
            </a:r>
          </a:p>
          <a:p>
            <a:pPr marL="280121" indent="-280121" defTabSz="914367">
              <a:spcAft>
                <a:spcPts val="147"/>
              </a:spcAft>
              <a:buFont typeface="Arial" panose="020B0604020202020204" pitchFamily="34" charset="0"/>
              <a:buChar char="•"/>
            </a:pPr>
            <a:r>
              <a:rPr lang="en-US" sz="1176" dirty="0"/>
              <a:t>Timer / Recurrence</a:t>
            </a:r>
          </a:p>
          <a:p>
            <a:pPr marL="280121" indent="-280121" defTabSz="914367">
              <a:spcAft>
                <a:spcPts val="147"/>
              </a:spcAft>
              <a:buFont typeface="Arial" panose="020B0604020202020204" pitchFamily="34" charset="0"/>
              <a:buChar char="•"/>
            </a:pPr>
            <a:r>
              <a:rPr lang="en-US" sz="1176" dirty="0" err="1"/>
              <a:t>Twilio</a:t>
            </a:r>
            <a:endParaRPr lang="en-US" sz="1176" dirty="0"/>
          </a:p>
          <a:p>
            <a:pPr marL="280121" indent="-280121" defTabSz="914367">
              <a:spcAft>
                <a:spcPts val="147"/>
              </a:spcAft>
              <a:buFont typeface="Arial" panose="020B0604020202020204" pitchFamily="34" charset="0"/>
              <a:buChar char="•"/>
            </a:pPr>
            <a:r>
              <a:rPr lang="en-US" sz="1176" dirty="0"/>
              <a:t>Twitter</a:t>
            </a:r>
          </a:p>
          <a:p>
            <a:pPr marL="280121" indent="-280121" defTabSz="914367">
              <a:spcAft>
                <a:spcPts val="147"/>
              </a:spcAft>
              <a:buFont typeface="Arial" panose="020B0604020202020204" pitchFamily="34" charset="0"/>
              <a:buChar char="•"/>
            </a:pPr>
            <a:r>
              <a:rPr lang="en-US" sz="1176" dirty="0"/>
              <a:t>IBM DB2 </a:t>
            </a:r>
          </a:p>
          <a:p>
            <a:pPr marL="280121" indent="-280121" defTabSz="914367">
              <a:spcAft>
                <a:spcPts val="147"/>
              </a:spcAft>
              <a:buFont typeface="Arial" panose="020B0604020202020204" pitchFamily="34" charset="0"/>
              <a:buChar char="•"/>
            </a:pPr>
            <a:r>
              <a:rPr lang="en-US" sz="1176" dirty="0"/>
              <a:t>Informix</a:t>
            </a:r>
          </a:p>
          <a:p>
            <a:pPr marL="280121" indent="-280121" defTabSz="914367">
              <a:spcAft>
                <a:spcPts val="147"/>
              </a:spcAft>
              <a:buFont typeface="Arial" panose="020B0604020202020204" pitchFamily="34" charset="0"/>
              <a:buChar char="•"/>
            </a:pPr>
            <a:r>
              <a:rPr lang="en-US" sz="1176" dirty="0" err="1"/>
              <a:t>Websphere</a:t>
            </a:r>
            <a:r>
              <a:rPr lang="en-US" sz="1176" dirty="0"/>
              <a:t> MQ</a:t>
            </a:r>
          </a:p>
          <a:p>
            <a:pPr marL="280121" indent="-280121" defTabSz="914367">
              <a:spcAft>
                <a:spcPts val="147"/>
              </a:spcAft>
              <a:buFont typeface="Arial" panose="020B0604020202020204" pitchFamily="34" charset="0"/>
              <a:buChar char="•"/>
            </a:pPr>
            <a:r>
              <a:rPr lang="en-US" sz="1176" dirty="0"/>
              <a:t>Azure Web Jobs</a:t>
            </a:r>
          </a:p>
          <a:p>
            <a:pPr marL="280121" indent="-280121" defTabSz="914367">
              <a:spcAft>
                <a:spcPts val="147"/>
              </a:spcAft>
              <a:buFont typeface="Arial" panose="020B0604020202020204" pitchFamily="34" charset="0"/>
              <a:buChar char="•"/>
            </a:pPr>
            <a:r>
              <a:rPr lang="en-US" sz="1176" dirty="0"/>
              <a:t>Yammer</a:t>
            </a:r>
          </a:p>
          <a:p>
            <a:pPr marL="280121" indent="-280121" defTabSz="914367">
              <a:spcAft>
                <a:spcPts val="147"/>
              </a:spcAft>
              <a:buFont typeface="Arial" panose="020B0604020202020204" pitchFamily="34" charset="0"/>
              <a:buChar char="•"/>
            </a:pPr>
            <a:r>
              <a:rPr lang="en-US" sz="1176" dirty="0"/>
              <a:t>Dynamics CRM</a:t>
            </a:r>
          </a:p>
          <a:p>
            <a:pPr marL="280121" indent="-280121" defTabSz="914367">
              <a:spcAft>
                <a:spcPts val="147"/>
              </a:spcAft>
              <a:buFont typeface="Arial" panose="020B0604020202020204" pitchFamily="34" charset="0"/>
              <a:buChar char="•"/>
            </a:pPr>
            <a:r>
              <a:rPr lang="en-US" sz="1176" dirty="0"/>
              <a:t>Dynamics AX</a:t>
            </a:r>
          </a:p>
          <a:p>
            <a:pPr marL="280121" indent="-280121" defTabSz="914367">
              <a:spcAft>
                <a:spcPts val="147"/>
              </a:spcAft>
              <a:buFont typeface="Arial" panose="020B0604020202020204" pitchFamily="34" charset="0"/>
              <a:buChar char="•"/>
            </a:pPr>
            <a:r>
              <a:rPr lang="en-US" sz="1176" dirty="0"/>
              <a:t>Hybrid Connectivity</a:t>
            </a:r>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a:p>
            <a:pPr marL="280121" indent="-280121" defTabSz="914367">
              <a:spcAft>
                <a:spcPts val="147"/>
              </a:spcAft>
              <a:buFont typeface="Arial" panose="020B0604020202020204" pitchFamily="34" charset="0"/>
              <a:buChar char="•"/>
            </a:pPr>
            <a:endParaRPr lang="en-US" sz="1176" dirty="0"/>
          </a:p>
        </p:txBody>
      </p:sp>
      <p:sp>
        <p:nvSpPr>
          <p:cNvPr id="4" name="Rectangle 3"/>
          <p:cNvSpPr/>
          <p:nvPr/>
        </p:nvSpPr>
        <p:spPr>
          <a:xfrm>
            <a:off x="543489" y="4867564"/>
            <a:ext cx="1750818" cy="1435906"/>
          </a:xfrm>
          <a:prstGeom prst="rect">
            <a:avLst/>
          </a:prstGeom>
        </p:spPr>
        <p:txBody>
          <a:bodyPr wrap="square">
            <a:spAutoFit/>
          </a:bodyPr>
          <a:lstStyle/>
          <a:p>
            <a:pPr marL="280121" indent="-280121" defTabSz="914367">
              <a:spcAft>
                <a:spcPts val="147"/>
              </a:spcAft>
              <a:buFont typeface="Arial" panose="020B0604020202020204" pitchFamily="34" charset="0"/>
              <a:buChar char="•"/>
            </a:pPr>
            <a:r>
              <a:rPr lang="en-US" sz="1176" dirty="0"/>
              <a:t>HTTP, HTTPS </a:t>
            </a:r>
          </a:p>
          <a:p>
            <a:pPr marL="280121" indent="-280121" defTabSz="914367">
              <a:spcAft>
                <a:spcPts val="147"/>
              </a:spcAft>
              <a:buFont typeface="Arial" panose="020B0604020202020204" pitchFamily="34" charset="0"/>
              <a:buChar char="•"/>
            </a:pPr>
            <a:r>
              <a:rPr lang="en-US" sz="1176" dirty="0"/>
              <a:t>File</a:t>
            </a:r>
          </a:p>
          <a:p>
            <a:pPr marL="280121" indent="-280121" defTabSz="914367">
              <a:spcAft>
                <a:spcPts val="147"/>
              </a:spcAft>
              <a:buFont typeface="Arial" panose="020B0604020202020204" pitchFamily="34" charset="0"/>
              <a:buChar char="•"/>
            </a:pPr>
            <a:r>
              <a:rPr lang="en-US" sz="1176" dirty="0"/>
              <a:t>Flat File</a:t>
            </a:r>
          </a:p>
          <a:p>
            <a:pPr marL="280121" indent="-280121" defTabSz="914367">
              <a:spcAft>
                <a:spcPts val="147"/>
              </a:spcAft>
              <a:buFont typeface="Arial" panose="020B0604020202020204" pitchFamily="34" charset="0"/>
              <a:buChar char="•"/>
            </a:pPr>
            <a:r>
              <a:rPr lang="en-US" sz="1176" dirty="0"/>
              <a:t>FTP, SFTP</a:t>
            </a:r>
          </a:p>
          <a:p>
            <a:pPr marL="280121" indent="-280121" defTabSz="914367">
              <a:spcAft>
                <a:spcPts val="147"/>
              </a:spcAft>
              <a:buFont typeface="Arial" panose="020B0604020202020204" pitchFamily="34" charset="0"/>
              <a:buChar char="•"/>
            </a:pPr>
            <a:r>
              <a:rPr lang="en-US" sz="1176" dirty="0"/>
              <a:t>POP3/IMAP</a:t>
            </a:r>
          </a:p>
          <a:p>
            <a:pPr marL="280121" indent="-280121" defTabSz="914367">
              <a:spcAft>
                <a:spcPts val="147"/>
              </a:spcAft>
              <a:buFont typeface="Arial" panose="020B0604020202020204" pitchFamily="34" charset="0"/>
              <a:buChar char="•"/>
            </a:pPr>
            <a:r>
              <a:rPr lang="en-US" sz="1176" dirty="0"/>
              <a:t>SMTP</a:t>
            </a:r>
          </a:p>
          <a:p>
            <a:pPr marL="280121" indent="-280121" defTabSz="914367">
              <a:spcAft>
                <a:spcPts val="147"/>
              </a:spcAft>
              <a:buFont typeface="Arial" panose="020B0604020202020204" pitchFamily="34" charset="0"/>
              <a:buChar char="•"/>
            </a:pPr>
            <a:r>
              <a:rPr lang="en-US" sz="1176" dirty="0"/>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defTabSz="914367">
              <a:spcAft>
                <a:spcPts val="147"/>
              </a:spcAft>
              <a:buFont typeface="Arial" panose="020B0604020202020204" pitchFamily="34" charset="0"/>
              <a:buChar char="•"/>
            </a:pPr>
            <a:r>
              <a:rPr lang="en-US" sz="1176" dirty="0"/>
              <a:t>Batching / </a:t>
            </a:r>
            <a:r>
              <a:rPr lang="en-US" sz="1176" dirty="0" err="1"/>
              <a:t>Debatching</a:t>
            </a:r>
            <a:endParaRPr lang="en-US" sz="1176" dirty="0"/>
          </a:p>
          <a:p>
            <a:pPr marL="280121" indent="-280121" defTabSz="914367">
              <a:spcAft>
                <a:spcPts val="147"/>
              </a:spcAft>
              <a:buFont typeface="Arial" panose="020B0604020202020204" pitchFamily="34" charset="0"/>
              <a:buChar char="•"/>
            </a:pPr>
            <a:r>
              <a:rPr lang="en-US" sz="1176" dirty="0"/>
              <a:t>Validate</a:t>
            </a:r>
          </a:p>
          <a:p>
            <a:pPr marL="280121" indent="-280121" defTabSz="914367">
              <a:spcAft>
                <a:spcPts val="147"/>
              </a:spcAft>
              <a:buFont typeface="Arial" panose="020B0604020202020204" pitchFamily="34" charset="0"/>
              <a:buChar char="•"/>
            </a:pPr>
            <a:r>
              <a:rPr lang="en-US" sz="1176" dirty="0"/>
              <a:t>Extract (XPath)</a:t>
            </a:r>
          </a:p>
          <a:p>
            <a:pPr marL="280121" indent="-280121" defTabSz="914367">
              <a:spcAft>
                <a:spcPts val="147"/>
              </a:spcAft>
              <a:buFont typeface="Arial" panose="020B0604020202020204" pitchFamily="34" charset="0"/>
              <a:buChar char="•"/>
            </a:pPr>
            <a:r>
              <a:rPr lang="en-US" sz="1176" dirty="0"/>
              <a:t>Transform (+Mapper)</a:t>
            </a:r>
          </a:p>
          <a:p>
            <a:pPr marL="280121" indent="-280121" defTabSz="914367">
              <a:spcAft>
                <a:spcPts val="147"/>
              </a:spcAft>
              <a:buFont typeface="Arial" panose="020B0604020202020204" pitchFamily="34" charset="0"/>
              <a:buChar char="•"/>
            </a:pPr>
            <a:r>
              <a:rPr lang="en-US" sz="1176" dirty="0"/>
              <a:t>Convert (XML-JSON)</a:t>
            </a:r>
          </a:p>
          <a:p>
            <a:pPr marL="280121" indent="-280121" defTabSz="914367">
              <a:spcAft>
                <a:spcPts val="147"/>
              </a:spcAft>
              <a:buFont typeface="Arial" panose="020B0604020202020204" pitchFamily="34" charset="0"/>
              <a:buChar char="•"/>
            </a:pPr>
            <a:r>
              <a:rPr lang="en-US" sz="1176" dirty="0"/>
              <a:t>Convert (XML-FF)</a:t>
            </a:r>
          </a:p>
          <a:p>
            <a:pPr marL="280121" indent="-280121" defTabSz="914367">
              <a:spcAft>
                <a:spcPts val="147"/>
              </a:spcAft>
              <a:buFont typeface="Arial" panose="020B0604020202020204" pitchFamily="34" charset="0"/>
              <a:buChar char="•"/>
            </a:pPr>
            <a:r>
              <a:rPr lang="en-US" sz="1176" dirty="0"/>
              <a:t>X12</a:t>
            </a:r>
          </a:p>
          <a:p>
            <a:pPr marL="280121" indent="-280121" defTabSz="914367">
              <a:spcAft>
                <a:spcPts val="147"/>
              </a:spcAft>
              <a:buFont typeface="Arial" panose="020B0604020202020204" pitchFamily="34" charset="0"/>
              <a:buChar char="•"/>
            </a:pPr>
            <a:r>
              <a:rPr lang="en-US" sz="1176" dirty="0"/>
              <a:t>EDIFACT</a:t>
            </a:r>
          </a:p>
          <a:p>
            <a:pPr marL="280121" indent="-280121" defTabSz="914367">
              <a:spcAft>
                <a:spcPts val="147"/>
              </a:spcAft>
              <a:buFont typeface="Arial" panose="020B0604020202020204" pitchFamily="34" charset="0"/>
              <a:buChar char="•"/>
            </a:pPr>
            <a:r>
              <a:rPr lang="en-US" sz="1176" dirty="0"/>
              <a:t>AS2</a:t>
            </a:r>
          </a:p>
          <a:p>
            <a:pPr marL="280121" indent="-280121" defTabSz="914367">
              <a:spcAft>
                <a:spcPts val="147"/>
              </a:spcAft>
              <a:buFont typeface="Arial" panose="020B0604020202020204" pitchFamily="34" charset="0"/>
              <a:buChar char="•"/>
            </a:pPr>
            <a:r>
              <a:rPr lang="en-US" sz="1176" dirty="0"/>
              <a:t>TPMOM</a:t>
            </a:r>
          </a:p>
          <a:p>
            <a:pPr marL="280121" indent="-280121" defTabSz="914367">
              <a:spcAft>
                <a:spcPts val="147"/>
              </a:spcAft>
              <a:buFont typeface="Arial" panose="020B0604020202020204" pitchFamily="34" charset="0"/>
              <a:buChar char="•"/>
            </a:pPr>
            <a:r>
              <a:rPr lang="en-US" sz="1176" dirty="0"/>
              <a:t>Rules Engine</a:t>
            </a:r>
          </a:p>
        </p:txBody>
      </p:sp>
      <p:sp>
        <p:nvSpPr>
          <p:cNvPr id="8" name="Rectangle 7"/>
          <p:cNvSpPr/>
          <p:nvPr/>
        </p:nvSpPr>
        <p:spPr>
          <a:xfrm>
            <a:off x="482955" y="1346034"/>
            <a:ext cx="1465466" cy="336759"/>
          </a:xfrm>
          <a:prstGeom prst="rect">
            <a:avLst/>
          </a:prstGeom>
        </p:spPr>
        <p:txBody>
          <a:bodyPr wrap="none">
            <a:spAutoFit/>
          </a:bodyPr>
          <a:lstStyle/>
          <a:p>
            <a:pPr defTabSz="914367">
              <a:lnSpc>
                <a:spcPct val="90000"/>
              </a:lnSpc>
            </a:pPr>
            <a:r>
              <a:rPr lang="hu-HU" sz="1765" dirty="0" err="1"/>
              <a:t>Connectorok</a:t>
            </a:r>
            <a:endParaRPr lang="en-US" sz="2353" dirty="0"/>
          </a:p>
        </p:txBody>
      </p:sp>
      <p:sp>
        <p:nvSpPr>
          <p:cNvPr id="10" name="Rectangle 9"/>
          <p:cNvSpPr/>
          <p:nvPr/>
        </p:nvSpPr>
        <p:spPr>
          <a:xfrm>
            <a:off x="482954" y="4468211"/>
            <a:ext cx="1323054" cy="363946"/>
          </a:xfrm>
          <a:prstGeom prst="rect">
            <a:avLst/>
          </a:prstGeom>
        </p:spPr>
        <p:txBody>
          <a:bodyPr wrap="none">
            <a:spAutoFit/>
          </a:bodyPr>
          <a:lstStyle/>
          <a:p>
            <a:pPr defTabSz="914367"/>
            <a:r>
              <a:rPr lang="hu-HU" sz="1765" dirty="0"/>
              <a:t>Protokollok</a:t>
            </a:r>
            <a:endParaRPr lang="en-US" sz="1765" dirty="0"/>
          </a:p>
        </p:txBody>
      </p:sp>
      <p:sp>
        <p:nvSpPr>
          <p:cNvPr id="11" name="Rectangle 10"/>
          <p:cNvSpPr/>
          <p:nvPr/>
        </p:nvSpPr>
        <p:spPr>
          <a:xfrm>
            <a:off x="2773215" y="4495366"/>
            <a:ext cx="2326342" cy="336759"/>
          </a:xfrm>
          <a:prstGeom prst="rect">
            <a:avLst/>
          </a:prstGeom>
        </p:spPr>
        <p:txBody>
          <a:bodyPr wrap="none">
            <a:spAutoFit/>
          </a:bodyPr>
          <a:lstStyle/>
          <a:p>
            <a:pPr defTabSz="914367">
              <a:lnSpc>
                <a:spcPct val="90000"/>
              </a:lnSpc>
            </a:pPr>
            <a:r>
              <a:rPr lang="en-US" sz="1765" dirty="0"/>
              <a:t>BizTalk </a:t>
            </a:r>
            <a:r>
              <a:rPr lang="hu-HU" sz="1765" dirty="0"/>
              <a:t>szolgáltatások</a:t>
            </a:r>
            <a:endParaRPr lang="en-US" sz="2353" dirty="0"/>
          </a:p>
        </p:txBody>
      </p:sp>
      <p:sp>
        <p:nvSpPr>
          <p:cNvPr id="14" name="Title 1"/>
          <p:cNvSpPr>
            <a:spLocks noGrp="1"/>
          </p:cNvSpPr>
          <p:nvPr>
            <p:ph type="title"/>
          </p:nvPr>
        </p:nvSpPr>
        <p:spPr>
          <a:xfrm>
            <a:off x="456265" y="283555"/>
            <a:ext cx="6176249" cy="837611"/>
          </a:xfrm>
        </p:spPr>
        <p:txBody>
          <a:bodyPr anchor="ctr"/>
          <a:lstStyle/>
          <a:p>
            <a:pPr>
              <a:lnSpc>
                <a:spcPct val="100000"/>
              </a:lnSpc>
            </a:pPr>
            <a:r>
              <a:rPr lang="hu-HU" sz="3921" dirty="0">
                <a:solidFill>
                  <a:schemeClr val="tx1"/>
                </a:solidFill>
              </a:rPr>
              <a:t>Beépített </a:t>
            </a:r>
            <a:r>
              <a:rPr lang="hu-HU" sz="3921" dirty="0" err="1">
                <a:solidFill>
                  <a:schemeClr val="tx1"/>
                </a:solidFill>
              </a:rPr>
              <a:t>connectorok</a:t>
            </a:r>
            <a:endParaRPr lang="en-US" sz="3921" dirty="0">
              <a:solidFill>
                <a:schemeClr val="tx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3335408199"/>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bwMode="auto">
          <a:xfrm>
            <a:off x="1" y="487"/>
            <a:ext cx="6374576" cy="2031424"/>
          </a:xfrm>
          <a:prstGeom prst="rect">
            <a:avLst/>
          </a:prstGeom>
          <a:gradFill flip="none" rotWithShape="1">
            <a:gsLst>
              <a:gs pos="3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8" name="Picture 57"/>
          <p:cNvPicPr>
            <a:picLocks noChangeAspect="1"/>
          </p:cNvPicPr>
          <p:nvPr/>
        </p:nvPicPr>
        <p:blipFill>
          <a:blip r:embed="rId3"/>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4"/>
            <a:stretch>
              <a:fillRect/>
            </a:stretch>
          </p:blipFill>
          <p:spPr>
            <a:xfrm>
              <a:off x="6890257" y="1429952"/>
              <a:ext cx="1442041" cy="928181"/>
            </a:xfrm>
            <a:prstGeom prst="rect">
              <a:avLst/>
            </a:prstGeom>
          </p:spPr>
        </p:pic>
        <p:pic>
          <p:nvPicPr>
            <p:cNvPr id="59" name="Picture 58"/>
            <p:cNvPicPr>
              <a:picLocks noChangeAspect="1"/>
            </p:cNvPicPr>
            <p:nvPr/>
          </p:nvPicPr>
          <p:blipFill>
            <a:blip r:embed="rId4"/>
            <a:stretch>
              <a:fillRect/>
            </a:stretch>
          </p:blipFill>
          <p:spPr>
            <a:xfrm>
              <a:off x="7106810" y="1568500"/>
              <a:ext cx="1442041" cy="928181"/>
            </a:xfrm>
            <a:prstGeom prst="rect">
              <a:avLst/>
            </a:prstGeom>
          </p:spPr>
        </p:pic>
        <p:pic>
          <p:nvPicPr>
            <p:cNvPr id="60" name="Picture 59"/>
            <p:cNvPicPr>
              <a:picLocks noChangeAspect="1"/>
            </p:cNvPicPr>
            <p:nvPr/>
          </p:nvPicPr>
          <p:blipFill>
            <a:blip r:embed="rId4"/>
            <a:stretch>
              <a:fillRect/>
            </a:stretch>
          </p:blipFill>
          <p:spPr>
            <a:xfrm>
              <a:off x="7323363" y="1707048"/>
              <a:ext cx="1442041" cy="928181"/>
            </a:xfrm>
            <a:prstGeom prst="rect">
              <a:avLst/>
            </a:prstGeom>
          </p:spPr>
        </p:pic>
        <p:pic>
          <p:nvPicPr>
            <p:cNvPr id="61" name="Picture 60"/>
            <p:cNvPicPr>
              <a:picLocks noChangeAspect="1"/>
            </p:cNvPicPr>
            <p:nvPr/>
          </p:nvPicPr>
          <p:blipFill>
            <a:blip r:embed="rId4"/>
            <a:stretch>
              <a:fillRect/>
            </a:stretch>
          </p:blipFill>
          <p:spPr>
            <a:xfrm>
              <a:off x="7539916" y="1845596"/>
              <a:ext cx="1442041" cy="928181"/>
            </a:xfrm>
            <a:prstGeom prst="rect">
              <a:avLst/>
            </a:prstGeom>
          </p:spPr>
        </p:pic>
        <p:pic>
          <p:nvPicPr>
            <p:cNvPr id="62" name="Picture 61"/>
            <p:cNvPicPr>
              <a:picLocks noChangeAspect="1"/>
            </p:cNvPicPr>
            <p:nvPr/>
          </p:nvPicPr>
          <p:blipFill>
            <a:blip r:embed="rId4"/>
            <a:stretch>
              <a:fillRect/>
            </a:stretch>
          </p:blipFill>
          <p:spPr>
            <a:xfrm>
              <a:off x="7756469" y="1984144"/>
              <a:ext cx="1442041" cy="928181"/>
            </a:xfrm>
            <a:prstGeom prst="rect">
              <a:avLst/>
            </a:prstGeom>
          </p:spPr>
        </p:pic>
        <p:pic>
          <p:nvPicPr>
            <p:cNvPr id="63" name="Picture 62"/>
            <p:cNvPicPr>
              <a:picLocks noChangeAspect="1"/>
            </p:cNvPicPr>
            <p:nvPr/>
          </p:nvPicPr>
          <p:blipFill>
            <a:blip r:embed="rId4"/>
            <a:stretch>
              <a:fillRect/>
            </a:stretch>
          </p:blipFill>
          <p:spPr>
            <a:xfrm>
              <a:off x="7973022" y="2122692"/>
              <a:ext cx="1442041" cy="928181"/>
            </a:xfrm>
            <a:prstGeom prst="rect">
              <a:avLst/>
            </a:prstGeom>
          </p:spPr>
        </p:pic>
        <p:pic>
          <p:nvPicPr>
            <p:cNvPr id="64" name="Picture 63"/>
            <p:cNvPicPr>
              <a:picLocks noChangeAspect="1"/>
            </p:cNvPicPr>
            <p:nvPr/>
          </p:nvPicPr>
          <p:blipFill>
            <a:blip r:embed="rId4"/>
            <a:stretch>
              <a:fillRect/>
            </a:stretch>
          </p:blipFill>
          <p:spPr>
            <a:xfrm>
              <a:off x="8189575" y="2261240"/>
              <a:ext cx="1442041" cy="928181"/>
            </a:xfrm>
            <a:prstGeom prst="rect">
              <a:avLst/>
            </a:prstGeom>
          </p:spPr>
        </p:pic>
        <p:pic>
          <p:nvPicPr>
            <p:cNvPr id="65" name="Picture 64"/>
            <p:cNvPicPr>
              <a:picLocks noChangeAspect="1"/>
            </p:cNvPicPr>
            <p:nvPr/>
          </p:nvPicPr>
          <p:blipFill>
            <a:blip r:embed="rId4"/>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3"/>
          <a:stretch>
            <a:fillRect/>
          </a:stretch>
        </p:blipFill>
        <p:spPr>
          <a:xfrm>
            <a:off x="4270015" y="2574848"/>
            <a:ext cx="3561040" cy="2295459"/>
          </a:xfrm>
          <a:prstGeom prst="rect">
            <a:avLst/>
          </a:prstGeom>
        </p:spPr>
      </p:pic>
      <p:pic>
        <p:nvPicPr>
          <p:cNvPr id="7" name="Picture 6"/>
          <p:cNvPicPr>
            <a:picLocks noChangeAspect="1"/>
          </p:cNvPicPr>
          <p:nvPr/>
        </p:nvPicPr>
        <p:blipFill>
          <a:blip r:embed="rId5"/>
          <a:stretch>
            <a:fillRect/>
          </a:stretch>
        </p:blipFill>
        <p:spPr>
          <a:xfrm>
            <a:off x="5184391" y="2219040"/>
            <a:ext cx="1526112" cy="2144927"/>
          </a:xfrm>
          <a:prstGeom prst="rect">
            <a:avLst/>
          </a:prstGeom>
        </p:spPr>
      </p:pic>
      <p:pic>
        <p:nvPicPr>
          <p:cNvPr id="13" name="Picture 12"/>
          <p:cNvPicPr>
            <a:picLocks noChangeAspect="1"/>
          </p:cNvPicPr>
          <p:nvPr/>
        </p:nvPicPr>
        <p:blipFill>
          <a:blip r:embed="rId6"/>
          <a:stretch>
            <a:fillRect/>
          </a:stretch>
        </p:blipFill>
        <p:spPr>
          <a:xfrm>
            <a:off x="2199988" y="2076108"/>
            <a:ext cx="1843189" cy="1221641"/>
          </a:xfrm>
          <a:prstGeom prst="rect">
            <a:avLst/>
          </a:prstGeom>
        </p:spPr>
      </p:pic>
      <p:pic>
        <p:nvPicPr>
          <p:cNvPr id="14" name="Picture 13"/>
          <p:cNvPicPr>
            <a:picLocks noChangeAspect="1"/>
          </p:cNvPicPr>
          <p:nvPr/>
        </p:nvPicPr>
        <p:blipFill>
          <a:blip r:embed="rId7"/>
          <a:stretch>
            <a:fillRect/>
          </a:stretch>
        </p:blipFill>
        <p:spPr>
          <a:xfrm>
            <a:off x="2757974" y="3404765"/>
            <a:ext cx="498159" cy="355128"/>
          </a:xfrm>
          <a:prstGeom prst="rect">
            <a:avLst/>
          </a:prstGeom>
        </p:spPr>
      </p:pic>
      <p:pic>
        <p:nvPicPr>
          <p:cNvPr id="16" name="Picture 15"/>
          <p:cNvPicPr>
            <a:picLocks noChangeAspect="1"/>
          </p:cNvPicPr>
          <p:nvPr/>
        </p:nvPicPr>
        <p:blipFill>
          <a:blip r:embed="rId8"/>
          <a:stretch>
            <a:fillRect/>
          </a:stretch>
        </p:blipFill>
        <p:spPr>
          <a:xfrm>
            <a:off x="6060172" y="2198796"/>
            <a:ext cx="2342976" cy="1523156"/>
          </a:xfrm>
          <a:prstGeom prst="rect">
            <a:avLst/>
          </a:prstGeom>
        </p:spPr>
      </p:pic>
      <p:pic>
        <p:nvPicPr>
          <p:cNvPr id="17" name="Picture 16"/>
          <p:cNvPicPr>
            <a:picLocks noChangeAspect="1"/>
          </p:cNvPicPr>
          <p:nvPr/>
        </p:nvPicPr>
        <p:blipFill>
          <a:blip r:embed="rId9"/>
          <a:stretch>
            <a:fillRect/>
          </a:stretch>
        </p:blipFill>
        <p:spPr>
          <a:xfrm>
            <a:off x="6852219" y="2659050"/>
            <a:ext cx="633848" cy="431003"/>
          </a:xfrm>
          <a:prstGeom prst="rect">
            <a:avLst/>
          </a:prstGeom>
        </p:spPr>
      </p:pic>
      <p:pic>
        <p:nvPicPr>
          <p:cNvPr id="18" name="Picture 17"/>
          <p:cNvPicPr>
            <a:picLocks noChangeAspect="1"/>
          </p:cNvPicPr>
          <p:nvPr/>
        </p:nvPicPr>
        <p:blipFill>
          <a:blip r:embed="rId10"/>
          <a:stretch>
            <a:fillRect/>
          </a:stretch>
        </p:blipFill>
        <p:spPr>
          <a:xfrm>
            <a:off x="7046641" y="3420413"/>
            <a:ext cx="870586" cy="572352"/>
          </a:xfrm>
          <a:prstGeom prst="rect">
            <a:avLst/>
          </a:prstGeom>
        </p:spPr>
      </p:pic>
      <p:pic>
        <p:nvPicPr>
          <p:cNvPr id="26" name="Picture 25"/>
          <p:cNvPicPr>
            <a:picLocks noChangeAspect="1"/>
          </p:cNvPicPr>
          <p:nvPr/>
        </p:nvPicPr>
        <p:blipFill>
          <a:blip r:embed="rId11"/>
          <a:stretch>
            <a:fillRect/>
          </a:stretch>
        </p:blipFill>
        <p:spPr>
          <a:xfrm>
            <a:off x="4923341" y="3671842"/>
            <a:ext cx="1166102" cy="749692"/>
          </a:xfrm>
          <a:prstGeom prst="rect">
            <a:avLst/>
          </a:prstGeom>
        </p:spPr>
      </p:pic>
      <p:pic>
        <p:nvPicPr>
          <p:cNvPr id="30" name="Picture 29"/>
          <p:cNvPicPr>
            <a:picLocks noChangeAspect="1"/>
          </p:cNvPicPr>
          <p:nvPr/>
        </p:nvPicPr>
        <p:blipFill>
          <a:blip r:embed="rId12"/>
          <a:stretch>
            <a:fillRect/>
          </a:stretch>
        </p:blipFill>
        <p:spPr>
          <a:xfrm>
            <a:off x="-842781" y="2397342"/>
            <a:ext cx="705559" cy="455639"/>
          </a:xfrm>
          <a:prstGeom prst="rect">
            <a:avLst/>
          </a:prstGeom>
        </p:spPr>
      </p:pic>
      <p:sp>
        <p:nvSpPr>
          <p:cNvPr id="37" name="Title 1"/>
          <p:cNvSpPr txBox="1">
            <a:spLocks/>
          </p:cNvSpPr>
          <p:nvPr/>
        </p:nvSpPr>
        <p:spPr>
          <a:xfrm>
            <a:off x="269241" y="289957"/>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4705">
                <a:gradFill>
                  <a:gsLst>
                    <a:gs pos="1250">
                      <a:srgbClr val="FFFFFF"/>
                    </a:gs>
                    <a:gs pos="100000">
                      <a:srgbClr val="FFFFFF"/>
                    </a:gs>
                  </a:gsLst>
                  <a:lin ang="5400000" scaled="0"/>
                </a:gradFill>
              </a:rPr>
              <a:t>SaaS integration</a:t>
            </a:r>
          </a:p>
        </p:txBody>
      </p:sp>
      <p:pic>
        <p:nvPicPr>
          <p:cNvPr id="43" name="Picture 42"/>
          <p:cNvPicPr>
            <a:picLocks noChangeAspect="1"/>
          </p:cNvPicPr>
          <p:nvPr/>
        </p:nvPicPr>
        <p:blipFill>
          <a:blip r:embed="rId13"/>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4"/>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pic>
        <p:nvPicPr>
          <p:cNvPr id="52" name="Picture 51"/>
          <p:cNvPicPr>
            <a:picLocks noChangeAspect="1"/>
          </p:cNvPicPr>
          <p:nvPr/>
        </p:nvPicPr>
        <p:blipFill>
          <a:blip r:embed="rId15"/>
          <a:stretch>
            <a:fillRect/>
          </a:stretch>
        </p:blipFill>
        <p:spPr>
          <a:xfrm>
            <a:off x="3622393" y="5034413"/>
            <a:ext cx="422095" cy="1123371"/>
          </a:xfrm>
          <a:prstGeom prst="rect">
            <a:avLst/>
          </a:prstGeom>
        </p:spPr>
      </p:pic>
      <p:pic>
        <p:nvPicPr>
          <p:cNvPr id="53" name="Picture 52"/>
          <p:cNvPicPr>
            <a:picLocks noChangeAspect="1"/>
          </p:cNvPicPr>
          <p:nvPr/>
        </p:nvPicPr>
        <p:blipFill>
          <a:blip r:embed="rId16"/>
          <a:stretch>
            <a:fillRect/>
          </a:stretch>
        </p:blipFill>
        <p:spPr>
          <a:xfrm>
            <a:off x="3802123" y="4207483"/>
            <a:ext cx="1285151" cy="841289"/>
          </a:xfrm>
          <a:prstGeom prst="rect">
            <a:avLst/>
          </a:prstGeom>
        </p:spPr>
      </p:pic>
      <p:pic>
        <p:nvPicPr>
          <p:cNvPr id="55" name="Picture 54"/>
          <p:cNvPicPr>
            <a:picLocks noChangeAspect="1"/>
          </p:cNvPicPr>
          <p:nvPr/>
        </p:nvPicPr>
        <p:blipFill>
          <a:blip r:embed="rId17"/>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8"/>
          <a:stretch>
            <a:fillRect/>
          </a:stretch>
        </p:blipFill>
        <p:spPr>
          <a:xfrm>
            <a:off x="6298613" y="1702815"/>
            <a:ext cx="515862" cy="887024"/>
          </a:xfrm>
          <a:prstGeom prst="rect">
            <a:avLst/>
          </a:prstGeom>
        </p:spPr>
      </p:pic>
      <p:pic>
        <p:nvPicPr>
          <p:cNvPr id="19" name="Picture 18"/>
          <p:cNvPicPr>
            <a:picLocks noChangeAspect="1"/>
          </p:cNvPicPr>
          <p:nvPr/>
        </p:nvPicPr>
        <p:blipFill>
          <a:blip r:embed="rId19"/>
          <a:stretch>
            <a:fillRect/>
          </a:stretch>
        </p:blipFill>
        <p:spPr>
          <a:xfrm>
            <a:off x="8361843" y="366006"/>
            <a:ext cx="963053" cy="1062688"/>
          </a:xfrm>
          <a:prstGeom prst="rect">
            <a:avLst/>
          </a:prstGeom>
        </p:spPr>
      </p:pic>
      <p:pic>
        <p:nvPicPr>
          <p:cNvPr id="20" name="Picture 19"/>
          <p:cNvPicPr>
            <a:picLocks noChangeAspect="1"/>
          </p:cNvPicPr>
          <p:nvPr/>
        </p:nvPicPr>
        <p:blipFill>
          <a:blip r:embed="rId20"/>
          <a:stretch>
            <a:fillRect/>
          </a:stretch>
        </p:blipFill>
        <p:spPr>
          <a:xfrm>
            <a:off x="9531548" y="214781"/>
            <a:ext cx="1064784" cy="1252212"/>
          </a:xfrm>
          <a:prstGeom prst="rect">
            <a:avLst/>
          </a:prstGeom>
        </p:spPr>
      </p:pic>
      <p:pic>
        <p:nvPicPr>
          <p:cNvPr id="21" name="Picture 20"/>
          <p:cNvPicPr>
            <a:picLocks noChangeAspect="1"/>
          </p:cNvPicPr>
          <p:nvPr/>
        </p:nvPicPr>
        <p:blipFill>
          <a:blip r:embed="rId21"/>
          <a:stretch>
            <a:fillRect/>
          </a:stretch>
        </p:blipFill>
        <p:spPr>
          <a:xfrm>
            <a:off x="9499393" y="1452556"/>
            <a:ext cx="956271" cy="1028845"/>
          </a:xfrm>
          <a:prstGeom prst="rect">
            <a:avLst/>
          </a:prstGeom>
        </p:spPr>
      </p:pic>
      <p:pic>
        <p:nvPicPr>
          <p:cNvPr id="22" name="Picture 21"/>
          <p:cNvPicPr>
            <a:picLocks noChangeAspect="1"/>
          </p:cNvPicPr>
          <p:nvPr/>
        </p:nvPicPr>
        <p:blipFill>
          <a:blip r:embed="rId22"/>
          <a:stretch>
            <a:fillRect/>
          </a:stretch>
        </p:blipFill>
        <p:spPr>
          <a:xfrm>
            <a:off x="10737000" y="624226"/>
            <a:ext cx="902014" cy="995001"/>
          </a:xfrm>
          <a:prstGeom prst="rect">
            <a:avLst/>
          </a:prstGeom>
        </p:spPr>
      </p:pic>
      <p:pic>
        <p:nvPicPr>
          <p:cNvPr id="70" name="Picture 69"/>
          <p:cNvPicPr>
            <a:picLocks noChangeAspect="1"/>
          </p:cNvPicPr>
          <p:nvPr/>
        </p:nvPicPr>
        <p:blipFill>
          <a:blip r:embed="rId23"/>
          <a:stretch>
            <a:fillRect/>
          </a:stretch>
        </p:blipFill>
        <p:spPr>
          <a:xfrm>
            <a:off x="10397079" y="105401"/>
            <a:ext cx="244154" cy="318130"/>
          </a:xfrm>
          <a:prstGeom prst="rect">
            <a:avLst/>
          </a:prstGeom>
        </p:spPr>
      </p:pic>
      <p:pic>
        <p:nvPicPr>
          <p:cNvPr id="71" name="Picture 70"/>
          <p:cNvPicPr>
            <a:picLocks noChangeAspect="1"/>
          </p:cNvPicPr>
          <p:nvPr/>
        </p:nvPicPr>
        <p:blipFill>
          <a:blip r:embed="rId23"/>
          <a:stretch>
            <a:fillRect/>
          </a:stretch>
        </p:blipFill>
        <p:spPr>
          <a:xfrm>
            <a:off x="10920599" y="2048960"/>
            <a:ext cx="244154" cy="318130"/>
          </a:xfrm>
          <a:prstGeom prst="rect">
            <a:avLst/>
          </a:prstGeom>
        </p:spPr>
      </p:pic>
      <p:pic>
        <p:nvPicPr>
          <p:cNvPr id="72" name="Picture 71"/>
          <p:cNvPicPr>
            <a:picLocks noChangeAspect="1"/>
          </p:cNvPicPr>
          <p:nvPr/>
        </p:nvPicPr>
        <p:blipFill>
          <a:blip r:embed="rId23"/>
          <a:stretch>
            <a:fillRect/>
          </a:stretch>
        </p:blipFill>
        <p:spPr>
          <a:xfrm>
            <a:off x="8028586" y="93304"/>
            <a:ext cx="244154" cy="318130"/>
          </a:xfrm>
          <a:prstGeom prst="rect">
            <a:avLst/>
          </a:prstGeom>
        </p:spPr>
      </p:pic>
    </p:spTree>
    <p:extLst>
      <p:ext uri="{BB962C8B-B14F-4D97-AF65-F5344CB8AC3E}">
        <p14:creationId xmlns:p14="http://schemas.microsoft.com/office/powerpoint/2010/main" val="2662070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0"/>
          </p:nvPr>
        </p:nvSpPr>
        <p:spPr>
          <a:xfrm>
            <a:off x="269239" y="1189177"/>
            <a:ext cx="11653523" cy="673454"/>
          </a:xfrm>
        </p:spPr>
        <p:txBody>
          <a:bodyPr>
            <a:normAutofit lnSpcReduction="10000"/>
          </a:bodyPr>
          <a:lstStyle/>
          <a:p>
            <a:pPr marL="0" indent="0">
              <a:buNone/>
            </a:pPr>
            <a:r>
              <a:rPr lang="hu-HU" dirty="0"/>
              <a:t>A beépített </a:t>
            </a:r>
            <a:r>
              <a:rPr lang="hu-HU" dirty="0" err="1"/>
              <a:t>connectorok</a:t>
            </a:r>
            <a:r>
              <a:rPr lang="hu-HU" dirty="0"/>
              <a:t> végzik az integrációt</a:t>
            </a:r>
          </a:p>
        </p:txBody>
      </p:sp>
      <p:sp>
        <p:nvSpPr>
          <p:cNvPr id="3" name="Cím 2"/>
          <p:cNvSpPr>
            <a:spLocks noGrp="1"/>
          </p:cNvSpPr>
          <p:nvPr>
            <p:ph type="title"/>
          </p:nvPr>
        </p:nvSpPr>
        <p:spPr/>
        <p:txBody>
          <a:bodyPr/>
          <a:lstStyle/>
          <a:p>
            <a:r>
              <a:rPr lang="hu-HU" dirty="0" err="1"/>
              <a:t>Connectorok</a:t>
            </a:r>
            <a:endParaRPr lang="hu-HU" dirty="0"/>
          </a:p>
        </p:txBody>
      </p:sp>
      <p:pic>
        <p:nvPicPr>
          <p:cNvPr id="2" name="Picture 1"/>
          <p:cNvPicPr>
            <a:picLocks noChangeAspect="1"/>
          </p:cNvPicPr>
          <p:nvPr/>
        </p:nvPicPr>
        <p:blipFill>
          <a:blip r:embed="rId3"/>
          <a:stretch>
            <a:fillRect/>
          </a:stretch>
        </p:blipFill>
        <p:spPr>
          <a:xfrm>
            <a:off x="2090371" y="1862631"/>
            <a:ext cx="2894528" cy="4548543"/>
          </a:xfrm>
          <a:prstGeom prst="rect">
            <a:avLst/>
          </a:prstGeom>
        </p:spPr>
      </p:pic>
      <p:pic>
        <p:nvPicPr>
          <p:cNvPr id="4" name="Picture 3"/>
          <p:cNvPicPr>
            <a:picLocks noChangeAspect="1"/>
          </p:cNvPicPr>
          <p:nvPr/>
        </p:nvPicPr>
        <p:blipFill>
          <a:blip r:embed="rId4"/>
          <a:stretch>
            <a:fillRect/>
          </a:stretch>
        </p:blipFill>
        <p:spPr>
          <a:xfrm>
            <a:off x="6209413" y="1729520"/>
            <a:ext cx="3063691" cy="4681654"/>
          </a:xfrm>
          <a:prstGeom prst="rect">
            <a:avLst/>
          </a:prstGeom>
        </p:spPr>
      </p:pic>
    </p:spTree>
    <p:extLst>
      <p:ext uri="{BB962C8B-B14F-4D97-AF65-F5344CB8AC3E}">
        <p14:creationId xmlns:p14="http://schemas.microsoft.com/office/powerpoint/2010/main" val="406229226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lstStyle/>
          <a:p>
            <a:r>
              <a:rPr lang="hu-HU" dirty="0"/>
              <a:t>Egy </a:t>
            </a:r>
            <a:r>
              <a:rPr lang="hu-HU" dirty="0" err="1"/>
              <a:t>triggert</a:t>
            </a:r>
            <a:r>
              <a:rPr lang="hu-HU" dirty="0"/>
              <a:t> vagy </a:t>
            </a:r>
            <a:r>
              <a:rPr lang="hu-HU" dirty="0" err="1"/>
              <a:t>actiont</a:t>
            </a:r>
            <a:r>
              <a:rPr lang="hu-HU" dirty="0"/>
              <a:t> feltétellel láthatunk el</a:t>
            </a:r>
            <a:endParaRPr lang="en-US" dirty="0"/>
          </a:p>
          <a:p>
            <a:pPr lvl="1"/>
            <a:r>
              <a:rPr lang="hu-HU" dirty="0" err="1"/>
              <a:t>Triggerek</a:t>
            </a:r>
            <a:r>
              <a:rPr lang="hu-HU" dirty="0"/>
              <a:t> esetén utófeltételként szolgálnak</a:t>
            </a:r>
            <a:endParaRPr lang="en-US" dirty="0"/>
          </a:p>
          <a:p>
            <a:pPr lvl="1"/>
            <a:r>
              <a:rPr lang="hu-HU" dirty="0"/>
              <a:t>Actionök esetén előfeltételként szolgálnak</a:t>
            </a:r>
            <a:endParaRPr lang="en-US" dirty="0"/>
          </a:p>
          <a:p>
            <a:r>
              <a:rPr lang="hu-HU" dirty="0" err="1"/>
              <a:t>Repeat</a:t>
            </a:r>
            <a:r>
              <a:rPr lang="hu-HU" dirty="0"/>
              <a:t> dobozokba is tehetünk feltételt, így tudunk például szűrni</a:t>
            </a:r>
            <a:endParaRPr lang="en-US" dirty="0"/>
          </a:p>
          <a:p>
            <a:endParaRPr lang="hu-HU" dirty="0"/>
          </a:p>
        </p:txBody>
      </p:sp>
      <p:sp>
        <p:nvSpPr>
          <p:cNvPr id="3" name="Cím 2"/>
          <p:cNvSpPr>
            <a:spLocks noGrp="1"/>
          </p:cNvSpPr>
          <p:nvPr>
            <p:ph type="title"/>
          </p:nvPr>
        </p:nvSpPr>
        <p:spPr/>
        <p:txBody>
          <a:bodyPr/>
          <a:lstStyle/>
          <a:p>
            <a:r>
              <a:rPr lang="hu-HU" dirty="0" err="1"/>
              <a:t>Conditional</a:t>
            </a:r>
            <a:r>
              <a:rPr lang="hu-HU" dirty="0"/>
              <a:t> „doboz”</a:t>
            </a:r>
          </a:p>
        </p:txBody>
      </p:sp>
      <p:sp>
        <p:nvSpPr>
          <p:cNvPr id="4" name="Szöveg helye 3"/>
          <p:cNvSpPr>
            <a:spLocks noGrp="1"/>
          </p:cNvSpPr>
          <p:nvPr>
            <p:ph type="body" sz="quarter" idx="11"/>
          </p:nvPr>
        </p:nvSpPr>
        <p:spPr/>
        <p:txBody>
          <a:bodyPr/>
          <a:lstStyle/>
          <a:p>
            <a:endParaRPr lang="hu-HU"/>
          </a:p>
        </p:txBody>
      </p:sp>
      <p:sp>
        <p:nvSpPr>
          <p:cNvPr id="5" name="Diamond 3"/>
          <p:cNvSpPr/>
          <p:nvPr/>
        </p:nvSpPr>
        <p:spPr>
          <a:xfrm>
            <a:off x="108266" y="2814044"/>
            <a:ext cx="3027906" cy="1858034"/>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Tree>
    <p:extLst>
      <p:ext uri="{BB962C8B-B14F-4D97-AF65-F5344CB8AC3E}">
        <p14:creationId xmlns:p14="http://schemas.microsoft.com/office/powerpoint/2010/main" val="22534883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lstStyle/>
          <a:p>
            <a:r>
              <a:rPr lang="hu-HU" dirty="0"/>
              <a:t>Ugyanazt az </a:t>
            </a:r>
            <a:r>
              <a:rPr lang="hu-HU" dirty="0" err="1"/>
              <a:t>actiont</a:t>
            </a:r>
            <a:r>
              <a:rPr lang="hu-HU" dirty="0"/>
              <a:t> végrehajthatjuk egy lista minden elemén</a:t>
            </a:r>
            <a:endParaRPr lang="en-US" dirty="0"/>
          </a:p>
          <a:p>
            <a:r>
              <a:rPr lang="hu-HU" dirty="0"/>
              <a:t>Adott számú alkalommal futtathatunk le valamit</a:t>
            </a:r>
          </a:p>
          <a:p>
            <a:r>
              <a:rPr lang="hu-HU" dirty="0"/>
              <a:t>Minden lefuttatott </a:t>
            </a:r>
            <a:r>
              <a:rPr lang="hu-HU" dirty="0" err="1"/>
              <a:t>action</a:t>
            </a:r>
            <a:r>
              <a:rPr lang="hu-HU" dirty="0"/>
              <a:t> végeredményét megkapjuk</a:t>
            </a:r>
          </a:p>
        </p:txBody>
      </p:sp>
      <p:sp>
        <p:nvSpPr>
          <p:cNvPr id="3" name="Cím 2"/>
          <p:cNvSpPr>
            <a:spLocks noGrp="1"/>
          </p:cNvSpPr>
          <p:nvPr>
            <p:ph type="title"/>
          </p:nvPr>
        </p:nvSpPr>
        <p:spPr/>
        <p:txBody>
          <a:bodyPr/>
          <a:lstStyle/>
          <a:p>
            <a:r>
              <a:rPr lang="hu-HU" dirty="0" err="1"/>
              <a:t>Repeat</a:t>
            </a:r>
            <a:r>
              <a:rPr lang="hu-HU" dirty="0"/>
              <a:t> „doboz”</a:t>
            </a:r>
          </a:p>
        </p:txBody>
      </p:sp>
      <p:sp>
        <p:nvSpPr>
          <p:cNvPr id="4" name="Szöveg helye 3"/>
          <p:cNvSpPr>
            <a:spLocks noGrp="1"/>
          </p:cNvSpPr>
          <p:nvPr>
            <p:ph type="body" sz="quarter" idx="11"/>
          </p:nvPr>
        </p:nvSpPr>
        <p:spPr/>
        <p:txBody>
          <a:bodyPr/>
          <a:lstStyle/>
          <a:p>
            <a:endParaRPr lang="hu-HU"/>
          </a:p>
        </p:txBody>
      </p:sp>
      <p:sp>
        <p:nvSpPr>
          <p:cNvPr id="6" name="U-Turn Arrow 3"/>
          <p:cNvSpPr/>
          <p:nvPr/>
        </p:nvSpPr>
        <p:spPr>
          <a:xfrm rot="16200000">
            <a:off x="152504" y="2088801"/>
            <a:ext cx="2939429" cy="2556024"/>
          </a:xfrm>
          <a:prstGeom prst="utur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FFFFFF"/>
              </a:solidFill>
            </a:endParaRPr>
          </a:p>
        </p:txBody>
      </p:sp>
    </p:spTree>
    <p:extLst>
      <p:ext uri="{BB962C8B-B14F-4D97-AF65-F5344CB8AC3E}">
        <p14:creationId xmlns:p14="http://schemas.microsoft.com/office/powerpoint/2010/main" val="36959440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err="1"/>
              <a:t>Logic</a:t>
            </a:r>
            <a:r>
              <a:rPr lang="hu-HU" dirty="0"/>
              <a:t> </a:t>
            </a:r>
            <a:r>
              <a:rPr lang="hu-HU" dirty="0" err="1"/>
              <a:t>appok</a:t>
            </a:r>
            <a:r>
              <a:rPr lang="hu-HU" dirty="0"/>
              <a:t>: grafikus tervező felület</a:t>
            </a:r>
          </a:p>
        </p:txBody>
      </p:sp>
      <p:sp>
        <p:nvSpPr>
          <p:cNvPr id="6" name="Rectangle 48"/>
          <p:cNvSpPr/>
          <p:nvPr/>
        </p:nvSpPr>
        <p:spPr>
          <a:xfrm>
            <a:off x="245413" y="3641144"/>
            <a:ext cx="2856872" cy="1902765"/>
          </a:xfrm>
          <a:prstGeom prst="rect">
            <a:avLst/>
          </a:prstGeom>
        </p:spPr>
        <p:txBody>
          <a:bodyPr wrap="none">
            <a:spAutoFit/>
          </a:bodyPr>
          <a:lstStyle/>
          <a:p>
            <a:pPr algn="ctr" defTabSz="878526"/>
            <a:r>
              <a:rPr lang="hu-HU" sz="2353" dirty="0">
                <a:solidFill>
                  <a:srgbClr val="0078E1"/>
                </a:solidFill>
                <a:latin typeface="Segoe UI Light"/>
              </a:rPr>
              <a:t>A böngészőben </a:t>
            </a:r>
          </a:p>
          <a:p>
            <a:pPr algn="ctr" defTabSz="878526"/>
            <a:r>
              <a:rPr lang="hu-HU" sz="2353" dirty="0">
                <a:solidFill>
                  <a:srgbClr val="0078E1"/>
                </a:solidFill>
                <a:latin typeface="Segoe UI Light"/>
              </a:rPr>
              <a:t>egyszerűen </a:t>
            </a:r>
          </a:p>
          <a:p>
            <a:pPr algn="ctr" defTabSz="878526"/>
            <a:r>
              <a:rPr lang="hu-HU" sz="2353" dirty="0">
                <a:solidFill>
                  <a:srgbClr val="0078E1"/>
                </a:solidFill>
                <a:latin typeface="Segoe UI Light"/>
              </a:rPr>
              <a:t>összerakhatjuk a </a:t>
            </a:r>
          </a:p>
          <a:p>
            <a:pPr algn="ctr" defTabSz="878526"/>
            <a:r>
              <a:rPr lang="hu-HU" sz="2353" dirty="0">
                <a:solidFill>
                  <a:srgbClr val="0078E1"/>
                </a:solidFill>
                <a:latin typeface="Segoe UI Light"/>
              </a:rPr>
              <a:t>folyamatot, </a:t>
            </a:r>
          </a:p>
          <a:p>
            <a:pPr algn="ctr" defTabSz="878526"/>
            <a:r>
              <a:rPr lang="hu-HU" sz="2353" dirty="0">
                <a:solidFill>
                  <a:srgbClr val="0078E1"/>
                </a:solidFill>
                <a:latin typeface="Segoe UI Light"/>
              </a:rPr>
              <a:t>nem kell kódolni sem</a:t>
            </a:r>
            <a:endParaRPr lang="en-US" sz="2353" dirty="0">
              <a:solidFill>
                <a:srgbClr val="0078E1"/>
              </a:solidFill>
              <a:latin typeface="Segoe UI Light"/>
            </a:endParaRPr>
          </a:p>
        </p:txBody>
      </p:sp>
      <p:sp>
        <p:nvSpPr>
          <p:cNvPr id="8" name="TextBox 12"/>
          <p:cNvSpPr txBox="1"/>
          <p:nvPr/>
        </p:nvSpPr>
        <p:spPr>
          <a:xfrm>
            <a:off x="381963" y="3132277"/>
            <a:ext cx="2583710" cy="380499"/>
          </a:xfrm>
          <a:prstGeom prst="rect">
            <a:avLst/>
          </a:prstGeom>
          <a:noFill/>
        </p:spPr>
        <p:txBody>
          <a:bodyPr wrap="square" rtlCol="0">
            <a:spAutoFit/>
          </a:bodyPr>
          <a:lstStyle/>
          <a:p>
            <a:pPr algn="ctr">
              <a:defRPr/>
            </a:pPr>
            <a:r>
              <a:rPr lang="en-US" sz="1836" b="1" kern="0" cap="all" dirty="0">
                <a:solidFill>
                  <a:srgbClr val="0078E1"/>
                </a:solidFill>
              </a:rPr>
              <a:t>LOGIC App</a:t>
            </a:r>
          </a:p>
        </p:txBody>
      </p:sp>
      <p:grpSp>
        <p:nvGrpSpPr>
          <p:cNvPr id="10" name="Group 4"/>
          <p:cNvGrpSpPr>
            <a:grpSpLocks noChangeAspect="1"/>
          </p:cNvGrpSpPr>
          <p:nvPr/>
        </p:nvGrpSpPr>
        <p:grpSpPr bwMode="auto">
          <a:xfrm>
            <a:off x="1391516" y="2347368"/>
            <a:ext cx="720725" cy="720725"/>
            <a:chOff x="6198" y="2498"/>
            <a:chExt cx="454" cy="454"/>
          </a:xfrm>
          <a:solidFill>
            <a:schemeClr val="tx1"/>
          </a:solidFill>
        </p:grpSpPr>
        <p:sp>
          <p:nvSpPr>
            <p:cNvPr id="12" name="Freeform 5"/>
            <p:cNvSpPr>
              <a:spLocks noEditPoints="1"/>
            </p:cNvSpPr>
            <p:nvPr/>
          </p:nvSpPr>
          <p:spPr bwMode="auto">
            <a:xfrm>
              <a:off x="6198" y="2498"/>
              <a:ext cx="454" cy="454"/>
            </a:xfrm>
            <a:custGeom>
              <a:avLst/>
              <a:gdLst>
                <a:gd name="T0" fmla="*/ 20 w 113"/>
                <a:gd name="T1" fmla="*/ 113 h 113"/>
                <a:gd name="T2" fmla="*/ 40 w 113"/>
                <a:gd name="T3" fmla="*/ 105 h 113"/>
                <a:gd name="T4" fmla="*/ 47 w 113"/>
                <a:gd name="T5" fmla="*/ 112 h 113"/>
                <a:gd name="T6" fmla="*/ 77 w 113"/>
                <a:gd name="T7" fmla="*/ 112 h 113"/>
                <a:gd name="T8" fmla="*/ 77 w 113"/>
                <a:gd name="T9" fmla="*/ 70 h 113"/>
                <a:gd name="T10" fmla="*/ 84 w 113"/>
                <a:gd name="T11" fmla="*/ 63 h 113"/>
                <a:gd name="T12" fmla="*/ 113 w 113"/>
                <a:gd name="T13" fmla="*/ 4 h 113"/>
                <a:gd name="T14" fmla="*/ 113 w 113"/>
                <a:gd name="T15" fmla="*/ 0 h 113"/>
                <a:gd name="T16" fmla="*/ 109 w 113"/>
                <a:gd name="T17" fmla="*/ 0 h 113"/>
                <a:gd name="T18" fmla="*/ 50 w 113"/>
                <a:gd name="T19" fmla="*/ 29 h 113"/>
                <a:gd name="T20" fmla="*/ 43 w 113"/>
                <a:gd name="T21" fmla="*/ 36 h 113"/>
                <a:gd name="T22" fmla="*/ 1 w 113"/>
                <a:gd name="T23" fmla="*/ 36 h 113"/>
                <a:gd name="T24" fmla="*/ 1 w 113"/>
                <a:gd name="T25" fmla="*/ 66 h 113"/>
                <a:gd name="T26" fmla="*/ 8 w 113"/>
                <a:gd name="T27" fmla="*/ 73 h 113"/>
                <a:gd name="T28" fmla="*/ 0 w 113"/>
                <a:gd name="T29" fmla="*/ 93 h 113"/>
                <a:gd name="T30" fmla="*/ 20 w 113"/>
                <a:gd name="T31" fmla="*/ 113 h 113"/>
                <a:gd name="T32" fmla="*/ 10 w 113"/>
                <a:gd name="T33" fmla="*/ 91 h 113"/>
                <a:gd name="T34" fmla="*/ 14 w 113"/>
                <a:gd name="T35" fmla="*/ 79 h 113"/>
                <a:gd name="T36" fmla="*/ 34 w 113"/>
                <a:gd name="T37" fmla="*/ 99 h 113"/>
                <a:gd name="T38" fmla="*/ 22 w 113"/>
                <a:gd name="T39" fmla="*/ 103 h 113"/>
                <a:gd name="T40" fmla="*/ 10 w 113"/>
                <a:gd name="T41" fmla="*/ 91 h 113"/>
                <a:gd name="T42" fmla="*/ 69 w 113"/>
                <a:gd name="T43" fmla="*/ 104 h 113"/>
                <a:gd name="T44" fmla="*/ 51 w 113"/>
                <a:gd name="T45" fmla="*/ 104 h 113"/>
                <a:gd name="T46" fmla="*/ 47 w 113"/>
                <a:gd name="T47" fmla="*/ 100 h 113"/>
                <a:gd name="T48" fmla="*/ 69 w 113"/>
                <a:gd name="T49" fmla="*/ 78 h 113"/>
                <a:gd name="T50" fmla="*/ 69 w 113"/>
                <a:gd name="T51" fmla="*/ 104 h 113"/>
                <a:gd name="T52" fmla="*/ 92 w 113"/>
                <a:gd name="T53" fmla="*/ 42 h 113"/>
                <a:gd name="T54" fmla="*/ 71 w 113"/>
                <a:gd name="T55" fmla="*/ 20 h 113"/>
                <a:gd name="T56" fmla="*/ 105 w 113"/>
                <a:gd name="T57" fmla="*/ 8 h 113"/>
                <a:gd name="T58" fmla="*/ 92 w 113"/>
                <a:gd name="T59" fmla="*/ 42 h 113"/>
                <a:gd name="T60" fmla="*/ 56 w 113"/>
                <a:gd name="T61" fmla="*/ 35 h 113"/>
                <a:gd name="T62" fmla="*/ 65 w 113"/>
                <a:gd name="T63" fmla="*/ 26 h 113"/>
                <a:gd name="T64" fmla="*/ 87 w 113"/>
                <a:gd name="T65" fmla="*/ 48 h 113"/>
                <a:gd name="T66" fmla="*/ 78 w 113"/>
                <a:gd name="T67" fmla="*/ 57 h 113"/>
                <a:gd name="T68" fmla="*/ 41 w 113"/>
                <a:gd name="T69" fmla="*/ 94 h 113"/>
                <a:gd name="T70" fmla="*/ 19 w 113"/>
                <a:gd name="T71" fmla="*/ 72 h 113"/>
                <a:gd name="T72" fmla="*/ 56 w 113"/>
                <a:gd name="T73" fmla="*/ 35 h 113"/>
                <a:gd name="T74" fmla="*/ 9 w 113"/>
                <a:gd name="T75" fmla="*/ 44 h 113"/>
                <a:gd name="T76" fmla="*/ 35 w 113"/>
                <a:gd name="T77" fmla="*/ 44 h 113"/>
                <a:gd name="T78" fmla="*/ 13 w 113"/>
                <a:gd name="T79" fmla="*/ 66 h 113"/>
                <a:gd name="T80" fmla="*/ 9 w 113"/>
                <a:gd name="T81" fmla="*/ 62 h 113"/>
                <a:gd name="T82" fmla="*/ 9 w 113"/>
                <a:gd name="T83" fmla="*/ 4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3" h="113">
                  <a:moveTo>
                    <a:pt x="20" y="113"/>
                  </a:moveTo>
                  <a:cubicBezTo>
                    <a:pt x="40" y="105"/>
                    <a:pt x="40" y="105"/>
                    <a:pt x="40" y="105"/>
                  </a:cubicBezTo>
                  <a:cubicBezTo>
                    <a:pt x="47" y="112"/>
                    <a:pt x="47" y="112"/>
                    <a:pt x="47" y="112"/>
                  </a:cubicBezTo>
                  <a:cubicBezTo>
                    <a:pt x="77" y="112"/>
                    <a:pt x="77" y="112"/>
                    <a:pt x="77" y="112"/>
                  </a:cubicBezTo>
                  <a:cubicBezTo>
                    <a:pt x="77" y="70"/>
                    <a:pt x="77" y="70"/>
                    <a:pt x="77" y="70"/>
                  </a:cubicBezTo>
                  <a:cubicBezTo>
                    <a:pt x="84" y="63"/>
                    <a:pt x="84" y="63"/>
                    <a:pt x="84" y="63"/>
                  </a:cubicBezTo>
                  <a:cubicBezTo>
                    <a:pt x="103" y="47"/>
                    <a:pt x="113" y="26"/>
                    <a:pt x="113" y="4"/>
                  </a:cubicBezTo>
                  <a:cubicBezTo>
                    <a:pt x="113" y="0"/>
                    <a:pt x="113" y="0"/>
                    <a:pt x="113" y="0"/>
                  </a:cubicBezTo>
                  <a:cubicBezTo>
                    <a:pt x="109" y="0"/>
                    <a:pt x="109" y="0"/>
                    <a:pt x="109" y="0"/>
                  </a:cubicBezTo>
                  <a:cubicBezTo>
                    <a:pt x="87" y="0"/>
                    <a:pt x="66" y="10"/>
                    <a:pt x="50" y="29"/>
                  </a:cubicBezTo>
                  <a:cubicBezTo>
                    <a:pt x="43" y="36"/>
                    <a:pt x="43" y="36"/>
                    <a:pt x="43" y="36"/>
                  </a:cubicBezTo>
                  <a:cubicBezTo>
                    <a:pt x="1" y="36"/>
                    <a:pt x="1" y="36"/>
                    <a:pt x="1" y="36"/>
                  </a:cubicBezTo>
                  <a:cubicBezTo>
                    <a:pt x="1" y="66"/>
                    <a:pt x="1" y="66"/>
                    <a:pt x="1" y="66"/>
                  </a:cubicBezTo>
                  <a:cubicBezTo>
                    <a:pt x="8" y="73"/>
                    <a:pt x="8" y="73"/>
                    <a:pt x="8" y="73"/>
                  </a:cubicBezTo>
                  <a:cubicBezTo>
                    <a:pt x="0" y="93"/>
                    <a:pt x="0" y="93"/>
                    <a:pt x="0" y="93"/>
                  </a:cubicBezTo>
                  <a:lnTo>
                    <a:pt x="20" y="113"/>
                  </a:lnTo>
                  <a:close/>
                  <a:moveTo>
                    <a:pt x="10" y="91"/>
                  </a:moveTo>
                  <a:cubicBezTo>
                    <a:pt x="14" y="79"/>
                    <a:pt x="14" y="79"/>
                    <a:pt x="14" y="79"/>
                  </a:cubicBezTo>
                  <a:cubicBezTo>
                    <a:pt x="34" y="99"/>
                    <a:pt x="34" y="99"/>
                    <a:pt x="34" y="99"/>
                  </a:cubicBezTo>
                  <a:cubicBezTo>
                    <a:pt x="22" y="103"/>
                    <a:pt x="22" y="103"/>
                    <a:pt x="22" y="103"/>
                  </a:cubicBezTo>
                  <a:lnTo>
                    <a:pt x="10" y="91"/>
                  </a:lnTo>
                  <a:close/>
                  <a:moveTo>
                    <a:pt x="69" y="104"/>
                  </a:moveTo>
                  <a:cubicBezTo>
                    <a:pt x="51" y="104"/>
                    <a:pt x="51" y="104"/>
                    <a:pt x="51" y="104"/>
                  </a:cubicBezTo>
                  <a:cubicBezTo>
                    <a:pt x="47" y="100"/>
                    <a:pt x="47" y="100"/>
                    <a:pt x="47" y="100"/>
                  </a:cubicBezTo>
                  <a:cubicBezTo>
                    <a:pt x="69" y="78"/>
                    <a:pt x="69" y="78"/>
                    <a:pt x="69" y="78"/>
                  </a:cubicBezTo>
                  <a:lnTo>
                    <a:pt x="69" y="104"/>
                  </a:lnTo>
                  <a:close/>
                  <a:moveTo>
                    <a:pt x="92" y="42"/>
                  </a:moveTo>
                  <a:cubicBezTo>
                    <a:pt x="71" y="20"/>
                    <a:pt x="71" y="20"/>
                    <a:pt x="71" y="20"/>
                  </a:cubicBezTo>
                  <a:cubicBezTo>
                    <a:pt x="81" y="13"/>
                    <a:pt x="93" y="9"/>
                    <a:pt x="105" y="8"/>
                  </a:cubicBezTo>
                  <a:cubicBezTo>
                    <a:pt x="104" y="20"/>
                    <a:pt x="100" y="32"/>
                    <a:pt x="92" y="42"/>
                  </a:cubicBezTo>
                  <a:close/>
                  <a:moveTo>
                    <a:pt x="56" y="35"/>
                  </a:moveTo>
                  <a:cubicBezTo>
                    <a:pt x="59" y="31"/>
                    <a:pt x="62" y="28"/>
                    <a:pt x="65" y="26"/>
                  </a:cubicBezTo>
                  <a:cubicBezTo>
                    <a:pt x="87" y="48"/>
                    <a:pt x="87" y="48"/>
                    <a:pt x="87" y="48"/>
                  </a:cubicBezTo>
                  <a:cubicBezTo>
                    <a:pt x="85" y="51"/>
                    <a:pt x="82" y="54"/>
                    <a:pt x="78" y="57"/>
                  </a:cubicBezTo>
                  <a:cubicBezTo>
                    <a:pt x="41" y="94"/>
                    <a:pt x="41" y="94"/>
                    <a:pt x="41" y="94"/>
                  </a:cubicBezTo>
                  <a:cubicBezTo>
                    <a:pt x="19" y="72"/>
                    <a:pt x="19" y="72"/>
                    <a:pt x="19" y="72"/>
                  </a:cubicBezTo>
                  <a:lnTo>
                    <a:pt x="56" y="35"/>
                  </a:lnTo>
                  <a:close/>
                  <a:moveTo>
                    <a:pt x="9" y="44"/>
                  </a:moveTo>
                  <a:cubicBezTo>
                    <a:pt x="35" y="44"/>
                    <a:pt x="35" y="44"/>
                    <a:pt x="35" y="44"/>
                  </a:cubicBezTo>
                  <a:cubicBezTo>
                    <a:pt x="13" y="66"/>
                    <a:pt x="13" y="66"/>
                    <a:pt x="13" y="66"/>
                  </a:cubicBezTo>
                  <a:cubicBezTo>
                    <a:pt x="9" y="62"/>
                    <a:pt x="9" y="62"/>
                    <a:pt x="9" y="62"/>
                  </a:cubicBezTo>
                  <a:lnTo>
                    <a:pt x="9"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u-HU">
                <a:solidFill>
                  <a:srgbClr val="0078E1"/>
                </a:solidFill>
              </a:endParaRPr>
            </a:p>
          </p:txBody>
        </p:sp>
        <p:sp>
          <p:nvSpPr>
            <p:cNvPr id="13" name="Oval 6"/>
            <p:cNvSpPr>
              <a:spLocks noChangeArrowheads="1"/>
            </p:cNvSpPr>
            <p:nvPr/>
          </p:nvSpPr>
          <p:spPr bwMode="auto">
            <a:xfrm>
              <a:off x="6411" y="2675"/>
              <a:ext cx="64" cy="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u-HU">
                <a:solidFill>
                  <a:srgbClr val="0078E1"/>
                </a:solidFill>
              </a:endParaRPr>
            </a:p>
          </p:txBody>
        </p:sp>
      </p:grpSp>
      <p:sp>
        <p:nvSpPr>
          <p:cNvPr id="2" name="Szöveg helye 1"/>
          <p:cNvSpPr>
            <a:spLocks noGrp="1"/>
          </p:cNvSpPr>
          <p:nvPr>
            <p:ph type="body" sz="quarter" idx="10"/>
          </p:nvPr>
        </p:nvSpPr>
        <p:spPr/>
        <p:txBody>
          <a:bodyPr/>
          <a:lstStyle/>
          <a:p>
            <a:endParaRPr lang="hu-HU"/>
          </a:p>
        </p:txBody>
      </p:sp>
      <p:pic>
        <p:nvPicPr>
          <p:cNvPr id="11" name="Kép 10"/>
          <p:cNvPicPr>
            <a:picLocks noChangeAspect="1"/>
          </p:cNvPicPr>
          <p:nvPr/>
        </p:nvPicPr>
        <p:blipFill>
          <a:blip r:embed="rId3"/>
          <a:stretch>
            <a:fillRect/>
          </a:stretch>
        </p:blipFill>
        <p:spPr>
          <a:xfrm>
            <a:off x="3440423" y="1529441"/>
            <a:ext cx="8176969" cy="5143946"/>
          </a:xfrm>
          <a:prstGeom prst="rect">
            <a:avLst/>
          </a:prstGeom>
        </p:spPr>
      </p:pic>
    </p:spTree>
    <p:extLst>
      <p:ext uri="{BB962C8B-B14F-4D97-AF65-F5344CB8AC3E}">
        <p14:creationId xmlns:p14="http://schemas.microsoft.com/office/powerpoint/2010/main" val="8639953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artalom helye 5"/>
          <p:cNvSpPr>
            <a:spLocks noGrp="1"/>
          </p:cNvSpPr>
          <p:nvPr>
            <p:ph sz="quarter" idx="10"/>
          </p:nvPr>
        </p:nvSpPr>
        <p:spPr>
          <a:xfrm>
            <a:off x="266060" y="2483767"/>
            <a:ext cx="3744696" cy="3484031"/>
          </a:xfrm>
        </p:spPr>
        <p:txBody>
          <a:bodyPr/>
          <a:lstStyle/>
          <a:p>
            <a:r>
              <a:rPr lang="hu-HU" dirty="0"/>
              <a:t>Implicit módon</a:t>
            </a:r>
          </a:p>
          <a:p>
            <a:endParaRPr lang="hu-HU" dirty="0"/>
          </a:p>
          <a:p>
            <a:r>
              <a:rPr lang="hu-HU" dirty="0"/>
              <a:t>Ha bármikor egy </a:t>
            </a:r>
            <a:r>
              <a:rPr lang="hu-HU" dirty="0" err="1"/>
              <a:t>action</a:t>
            </a:r>
            <a:r>
              <a:rPr lang="hu-HU" dirty="0"/>
              <a:t> kimenetére hivatkozunk, akkor ennek az </a:t>
            </a:r>
            <a:r>
              <a:rPr lang="hu-HU" dirty="0" err="1"/>
              <a:t>actionnek</a:t>
            </a:r>
            <a:r>
              <a:rPr lang="hu-HU" dirty="0"/>
              <a:t> kell előbb futnia</a:t>
            </a:r>
          </a:p>
        </p:txBody>
      </p:sp>
      <p:sp>
        <p:nvSpPr>
          <p:cNvPr id="5" name="Cím 4"/>
          <p:cNvSpPr>
            <a:spLocks noGrp="1"/>
          </p:cNvSpPr>
          <p:nvPr>
            <p:ph type="title"/>
          </p:nvPr>
        </p:nvSpPr>
        <p:spPr/>
        <p:txBody>
          <a:bodyPr/>
          <a:lstStyle/>
          <a:p>
            <a:r>
              <a:rPr lang="hu-HU" dirty="0"/>
              <a:t>A lépések között sorrend van</a:t>
            </a:r>
          </a:p>
        </p:txBody>
      </p:sp>
      <p:sp>
        <p:nvSpPr>
          <p:cNvPr id="7" name="Szöveg helye 6"/>
          <p:cNvSpPr>
            <a:spLocks noGrp="1"/>
          </p:cNvSpPr>
          <p:nvPr>
            <p:ph type="body" sz="quarter" idx="14"/>
          </p:nvPr>
        </p:nvSpPr>
        <p:spPr/>
        <p:txBody>
          <a:bodyPr/>
          <a:lstStyle/>
          <a:p>
            <a:r>
              <a:rPr lang="hu-HU" dirty="0"/>
              <a:t>A sorrendet 3 módon határozhatjuk meg</a:t>
            </a:r>
          </a:p>
        </p:txBody>
      </p:sp>
      <p:sp>
        <p:nvSpPr>
          <p:cNvPr id="8" name="Tartalom helye 7"/>
          <p:cNvSpPr>
            <a:spLocks noGrp="1"/>
          </p:cNvSpPr>
          <p:nvPr>
            <p:ph sz="quarter" idx="15"/>
          </p:nvPr>
        </p:nvSpPr>
        <p:spPr>
          <a:xfrm>
            <a:off x="4223652" y="2483765"/>
            <a:ext cx="3744696" cy="3927229"/>
          </a:xfrm>
        </p:spPr>
        <p:txBody>
          <a:bodyPr/>
          <a:lstStyle/>
          <a:p>
            <a:r>
              <a:rPr lang="hu-HU" dirty="0"/>
              <a:t>Explicit módon</a:t>
            </a:r>
          </a:p>
          <a:p>
            <a:endParaRPr lang="hu-HU" dirty="0"/>
          </a:p>
          <a:p>
            <a:r>
              <a:rPr lang="hu-HU" dirty="0"/>
              <a:t>„</a:t>
            </a:r>
            <a:r>
              <a:rPr lang="hu-HU" dirty="0" err="1"/>
              <a:t>dependsOn</a:t>
            </a:r>
            <a:r>
              <a:rPr lang="hu-HU" dirty="0"/>
              <a:t>” feltételt adhatunk meg, így egyes </a:t>
            </a:r>
            <a:r>
              <a:rPr lang="hu-HU" dirty="0" err="1"/>
              <a:t>actionök</a:t>
            </a:r>
            <a:r>
              <a:rPr lang="hu-HU" dirty="0"/>
              <a:t> korábban/később futnak</a:t>
            </a:r>
          </a:p>
        </p:txBody>
      </p:sp>
      <p:sp>
        <p:nvSpPr>
          <p:cNvPr id="9" name="Tartalom helye 8"/>
          <p:cNvSpPr>
            <a:spLocks noGrp="1"/>
          </p:cNvSpPr>
          <p:nvPr>
            <p:ph sz="quarter" idx="16"/>
          </p:nvPr>
        </p:nvSpPr>
        <p:spPr>
          <a:xfrm>
            <a:off x="8181244" y="2483025"/>
            <a:ext cx="3744696" cy="3484031"/>
          </a:xfrm>
        </p:spPr>
        <p:txBody>
          <a:bodyPr/>
          <a:lstStyle/>
          <a:p>
            <a:r>
              <a:rPr lang="hu-HU" dirty="0"/>
              <a:t>Explicit kifejezésekkel</a:t>
            </a:r>
          </a:p>
          <a:p>
            <a:endParaRPr lang="hu-HU" dirty="0"/>
          </a:p>
          <a:p>
            <a:r>
              <a:rPr lang="hu-HU" dirty="0"/>
              <a:t>Egy komplex függvény ami más </a:t>
            </a:r>
            <a:r>
              <a:rPr lang="hu-HU" dirty="0" err="1"/>
              <a:t>actionök</a:t>
            </a:r>
            <a:r>
              <a:rPr lang="hu-HU" dirty="0"/>
              <a:t> eredményétől függ</a:t>
            </a:r>
          </a:p>
        </p:txBody>
      </p:sp>
    </p:spTree>
    <p:extLst>
      <p:ext uri="{BB962C8B-B14F-4D97-AF65-F5344CB8AC3E}">
        <p14:creationId xmlns:p14="http://schemas.microsoft.com/office/powerpoint/2010/main" val="29157304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8"/>
          <p:cNvSpPr>
            <a:spLocks noGrp="1"/>
          </p:cNvSpPr>
          <p:nvPr>
            <p:ph type="body" sz="quarter" idx="10"/>
          </p:nvPr>
        </p:nvSpPr>
        <p:spPr>
          <a:xfrm>
            <a:off x="269239" y="1189177"/>
            <a:ext cx="11653523" cy="4438844"/>
          </a:xfrm>
        </p:spPr>
        <p:txBody>
          <a:bodyPr>
            <a:normAutofit lnSpcReduction="10000"/>
          </a:bodyPr>
          <a:lstStyle/>
          <a:p>
            <a:r>
              <a:rPr lang="hu-HU" dirty="0"/>
              <a:t>Klasszikus </a:t>
            </a:r>
            <a:r>
              <a:rPr lang="hu-HU" dirty="0" err="1"/>
              <a:t>PaaS</a:t>
            </a:r>
            <a:r>
              <a:rPr lang="hu-HU" dirty="0"/>
              <a:t> előnyök</a:t>
            </a:r>
          </a:p>
          <a:p>
            <a:pPr lvl="1"/>
            <a:r>
              <a:rPr lang="hu-HU" dirty="0" err="1"/>
              <a:t>PaaS</a:t>
            </a:r>
            <a:r>
              <a:rPr lang="hu-HU" dirty="0"/>
              <a:t> szolgáltatás, a futtatókörnyezet adott, széles platformtámogatás (.NET, </a:t>
            </a:r>
            <a:r>
              <a:rPr lang="hu-HU" dirty="0" err="1"/>
              <a:t>NodeJS</a:t>
            </a:r>
            <a:r>
              <a:rPr lang="hu-HU" dirty="0"/>
              <a:t>, Python, PHP, Java)</a:t>
            </a:r>
          </a:p>
          <a:p>
            <a:pPr lvl="1"/>
            <a:r>
              <a:rPr lang="hu-HU" dirty="0"/>
              <a:t>Előre elkészített sablonok érhetőek el.</a:t>
            </a:r>
          </a:p>
          <a:p>
            <a:r>
              <a:rPr lang="hu-HU" dirty="0"/>
              <a:t>Kapcsolódási lehetőség egyéb szolgáltatásokhoz</a:t>
            </a:r>
          </a:p>
          <a:p>
            <a:pPr lvl="1"/>
            <a:r>
              <a:rPr lang="hu-HU" dirty="0"/>
              <a:t>Beépített </a:t>
            </a:r>
            <a:r>
              <a:rPr lang="hu-HU" dirty="0" err="1"/>
              <a:t>connectorok</a:t>
            </a:r>
            <a:r>
              <a:rPr lang="hu-HU" dirty="0"/>
              <a:t>, amelyekkel csatlakozhatunk népszerű üzleti rendszerekhez vagy </a:t>
            </a:r>
            <a:r>
              <a:rPr lang="hu-HU" dirty="0" err="1"/>
              <a:t>Saas-szolgáltatásokhoz</a:t>
            </a:r>
            <a:r>
              <a:rPr lang="hu-HU" dirty="0"/>
              <a:t>: </a:t>
            </a:r>
            <a:r>
              <a:rPr lang="hu-HU" dirty="0" err="1"/>
              <a:t>SalesForce</a:t>
            </a:r>
            <a:r>
              <a:rPr lang="hu-HU" dirty="0"/>
              <a:t>, Office365, Facebook, </a:t>
            </a:r>
            <a:r>
              <a:rPr lang="hu-HU" dirty="0" err="1"/>
              <a:t>Twitter</a:t>
            </a:r>
            <a:r>
              <a:rPr lang="hu-HU" dirty="0"/>
              <a:t>, SAP, </a:t>
            </a:r>
            <a:r>
              <a:rPr lang="hu-HU" dirty="0" err="1"/>
              <a:t>Siebel</a:t>
            </a:r>
            <a:endParaRPr lang="hu-HU" dirty="0"/>
          </a:p>
          <a:p>
            <a:r>
              <a:rPr lang="hu-HU" dirty="0" err="1"/>
              <a:t>Deployment</a:t>
            </a:r>
            <a:r>
              <a:rPr lang="hu-HU" dirty="0"/>
              <a:t> terhek csökkentése</a:t>
            </a:r>
          </a:p>
          <a:p>
            <a:pPr lvl="1"/>
            <a:r>
              <a:rPr lang="hu-HU" dirty="0" err="1"/>
              <a:t>Continuous</a:t>
            </a:r>
            <a:r>
              <a:rPr lang="hu-HU" dirty="0"/>
              <a:t> </a:t>
            </a:r>
            <a:r>
              <a:rPr lang="hu-HU" dirty="0" err="1"/>
              <a:t>integration</a:t>
            </a:r>
            <a:r>
              <a:rPr lang="hu-HU" dirty="0"/>
              <a:t> támogatás; </a:t>
            </a:r>
            <a:r>
              <a:rPr lang="hu-HU" dirty="0" err="1"/>
              <a:t>Staging</a:t>
            </a:r>
            <a:r>
              <a:rPr lang="hu-HU" dirty="0"/>
              <a:t> telepítés, </a:t>
            </a:r>
            <a:r>
              <a:rPr lang="hu-HU" dirty="0" err="1"/>
              <a:t>rollback</a:t>
            </a:r>
            <a:r>
              <a:rPr lang="hu-HU" dirty="0"/>
              <a:t> lehetőség és éles környezetbeli tesztelési lehetőség.</a:t>
            </a:r>
          </a:p>
        </p:txBody>
      </p:sp>
      <p:sp>
        <p:nvSpPr>
          <p:cNvPr id="8" name="Cím 7"/>
          <p:cNvSpPr>
            <a:spLocks noGrp="1"/>
          </p:cNvSpPr>
          <p:nvPr>
            <p:ph type="title"/>
          </p:nvPr>
        </p:nvSpPr>
        <p:spPr/>
        <p:txBody>
          <a:bodyPr/>
          <a:lstStyle/>
          <a:p>
            <a:r>
              <a:rPr lang="hu-HU" dirty="0"/>
              <a:t>Miért?/Mikor?</a:t>
            </a:r>
          </a:p>
        </p:txBody>
      </p:sp>
    </p:spTree>
    <p:extLst>
      <p:ext uri="{BB962C8B-B14F-4D97-AF65-F5344CB8AC3E}">
        <p14:creationId xmlns:p14="http://schemas.microsoft.com/office/powerpoint/2010/main" val="218497418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sz="quarter" idx="10"/>
          </p:nvPr>
        </p:nvSpPr>
        <p:spPr>
          <a:xfrm>
            <a:off x="269239" y="1189177"/>
            <a:ext cx="11653523" cy="3551870"/>
          </a:xfrm>
        </p:spPr>
        <p:txBody>
          <a:bodyPr>
            <a:normAutofit lnSpcReduction="10000"/>
          </a:bodyPr>
          <a:lstStyle/>
          <a:p>
            <a:r>
              <a:rPr lang="hu-HU" dirty="0"/>
              <a:t>Teljes </a:t>
            </a:r>
            <a:r>
              <a:rPr lang="hu-HU" dirty="0" err="1"/>
              <a:t>auditlog</a:t>
            </a:r>
            <a:r>
              <a:rPr lang="hu-HU" dirty="0"/>
              <a:t> minden műveletről</a:t>
            </a:r>
          </a:p>
          <a:p>
            <a:r>
              <a:rPr lang="hu-HU" dirty="0"/>
              <a:t>Szerepalapú </a:t>
            </a:r>
            <a:r>
              <a:rPr lang="hu-HU" dirty="0" err="1"/>
              <a:t>hozzáférésszabályozás</a:t>
            </a:r>
            <a:endParaRPr lang="hu-HU" dirty="0"/>
          </a:p>
          <a:p>
            <a:r>
              <a:rPr lang="hu-HU" dirty="0" err="1"/>
              <a:t>On-premise</a:t>
            </a:r>
            <a:r>
              <a:rPr lang="hu-HU" dirty="0"/>
              <a:t> támogatás az </a:t>
            </a:r>
            <a:r>
              <a:rPr lang="hu-HU" dirty="0" err="1"/>
              <a:t>Azure</a:t>
            </a:r>
            <a:r>
              <a:rPr lang="hu-HU" dirty="0"/>
              <a:t> </a:t>
            </a:r>
            <a:r>
              <a:rPr lang="hu-HU" dirty="0" err="1"/>
              <a:t>Stackben</a:t>
            </a:r>
            <a:endParaRPr lang="hu-HU" dirty="0"/>
          </a:p>
          <a:p>
            <a:r>
              <a:rPr lang="hu-HU" dirty="0"/>
              <a:t>Az </a:t>
            </a:r>
            <a:r>
              <a:rPr lang="hu-HU" dirty="0" err="1"/>
              <a:t>Azure</a:t>
            </a:r>
            <a:r>
              <a:rPr lang="hu-HU" dirty="0"/>
              <a:t> </a:t>
            </a:r>
            <a:r>
              <a:rPr lang="hu-HU" dirty="0" err="1"/>
              <a:t>Resource</a:t>
            </a:r>
            <a:r>
              <a:rPr lang="hu-HU" dirty="0"/>
              <a:t> Manager hozza létre és vezényli az életciklust</a:t>
            </a:r>
          </a:p>
          <a:p>
            <a:r>
              <a:rPr lang="hu-HU" dirty="0" err="1"/>
              <a:t>Resource</a:t>
            </a:r>
            <a:r>
              <a:rPr lang="hu-HU" dirty="0"/>
              <a:t> Management API + </a:t>
            </a:r>
            <a:r>
              <a:rPr lang="hu-HU" dirty="0" err="1"/>
              <a:t>PowerShell</a:t>
            </a:r>
            <a:endParaRPr lang="hu-HU" dirty="0"/>
          </a:p>
        </p:txBody>
      </p:sp>
      <p:sp>
        <p:nvSpPr>
          <p:cNvPr id="5" name="Cím 4"/>
          <p:cNvSpPr>
            <a:spLocks noGrp="1"/>
          </p:cNvSpPr>
          <p:nvPr>
            <p:ph type="title"/>
          </p:nvPr>
        </p:nvSpPr>
        <p:spPr/>
        <p:txBody>
          <a:bodyPr/>
          <a:lstStyle/>
          <a:p>
            <a:r>
              <a:rPr lang="hu-HU" dirty="0"/>
              <a:t>Az </a:t>
            </a:r>
            <a:r>
              <a:rPr lang="hu-HU" dirty="0" err="1"/>
              <a:t>Azure</a:t>
            </a:r>
            <a:r>
              <a:rPr lang="hu-HU" dirty="0"/>
              <a:t> összes szolgáltatása rendelkezésre áll</a:t>
            </a:r>
          </a:p>
        </p:txBody>
      </p:sp>
    </p:spTree>
    <p:extLst>
      <p:ext uri="{BB962C8B-B14F-4D97-AF65-F5344CB8AC3E}">
        <p14:creationId xmlns:p14="http://schemas.microsoft.com/office/powerpoint/2010/main" val="8690772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 Azure </a:t>
            </a:r>
            <a:r>
              <a:rPr lang="hu-HU" dirty="0" err="1"/>
              <a:t>Resource</a:t>
            </a:r>
            <a:r>
              <a:rPr lang="hu-HU" dirty="0"/>
              <a:t> Manager képességei</a:t>
            </a:r>
          </a:p>
        </p:txBody>
      </p:sp>
      <p:sp>
        <p:nvSpPr>
          <p:cNvPr id="6" name="Szöveg helye 5"/>
          <p:cNvSpPr>
            <a:spLocks noGrp="1"/>
          </p:cNvSpPr>
          <p:nvPr>
            <p:ph type="body" sz="quarter" idx="10"/>
          </p:nvPr>
        </p:nvSpPr>
        <p:spPr>
          <a:xfrm>
            <a:off x="269241" y="1189176"/>
            <a:ext cx="5378548" cy="4991110"/>
          </a:xfrm>
        </p:spPr>
        <p:txBody>
          <a:bodyPr/>
          <a:lstStyle/>
          <a:p>
            <a:r>
              <a:rPr lang="hu-HU" dirty="0">
                <a:solidFill>
                  <a:schemeClr val="accent1"/>
                </a:solidFill>
              </a:rPr>
              <a:t>Nagyszámú telepítést kezel párhuzamosan</a:t>
            </a:r>
          </a:p>
          <a:p>
            <a:r>
              <a:rPr lang="hu-HU" dirty="0">
                <a:solidFill>
                  <a:schemeClr val="accent1"/>
                </a:solidFill>
              </a:rPr>
              <a:t>Hibatűrő – legalább egyszer végbemegy a művelet</a:t>
            </a:r>
          </a:p>
          <a:p>
            <a:r>
              <a:rPr lang="hu-HU" dirty="0">
                <a:solidFill>
                  <a:schemeClr val="accent1"/>
                </a:solidFill>
              </a:rPr>
              <a:t>JSON alapú deklaratív sablonok</a:t>
            </a:r>
          </a:p>
          <a:p>
            <a:r>
              <a:rPr lang="hu-HU" dirty="0">
                <a:solidFill>
                  <a:schemeClr val="accent1"/>
                </a:solidFill>
              </a:rPr>
              <a:t>Automatikusan meghatározza a függőségeket az erőforrások között</a:t>
            </a:r>
          </a:p>
        </p:txBody>
      </p:sp>
      <p:sp>
        <p:nvSpPr>
          <p:cNvPr id="7" name="Szöveg helye 6"/>
          <p:cNvSpPr>
            <a:spLocks noGrp="1"/>
          </p:cNvSpPr>
          <p:nvPr>
            <p:ph type="body" sz="quarter" idx="11"/>
          </p:nvPr>
        </p:nvSpPr>
        <p:spPr>
          <a:xfrm>
            <a:off x="6544214" y="1189176"/>
            <a:ext cx="5378548" cy="5144998"/>
          </a:xfrm>
        </p:spPr>
        <p:txBody>
          <a:bodyPr/>
          <a:lstStyle/>
          <a:p>
            <a:r>
              <a:rPr lang="hu-HU" dirty="0">
                <a:solidFill>
                  <a:schemeClr val="accent1"/>
                </a:solidFill>
              </a:rPr>
              <a:t>Nagy számú párhuzamos futást kezel</a:t>
            </a:r>
          </a:p>
          <a:p>
            <a:r>
              <a:rPr lang="hu-HU" dirty="0">
                <a:solidFill>
                  <a:schemeClr val="accent1"/>
                </a:solidFill>
              </a:rPr>
              <a:t>Hibatűrő – legalább egyszer végbemegy a művelet</a:t>
            </a:r>
          </a:p>
          <a:p>
            <a:r>
              <a:rPr lang="hu-HU" dirty="0">
                <a:solidFill>
                  <a:schemeClr val="accent1"/>
                </a:solidFill>
              </a:rPr>
              <a:t>JSON alapú deklaratív definíciókkal bővíthető</a:t>
            </a:r>
          </a:p>
          <a:p>
            <a:r>
              <a:rPr lang="hu-HU" dirty="0">
                <a:solidFill>
                  <a:schemeClr val="accent1"/>
                </a:solidFill>
              </a:rPr>
              <a:t>Az </a:t>
            </a:r>
            <a:r>
              <a:rPr lang="hu-HU" dirty="0" err="1">
                <a:solidFill>
                  <a:schemeClr val="accent1"/>
                </a:solidFill>
              </a:rPr>
              <a:t>actionök</a:t>
            </a:r>
            <a:r>
              <a:rPr lang="hu-HU" dirty="0">
                <a:solidFill>
                  <a:schemeClr val="accent1"/>
                </a:solidFill>
              </a:rPr>
              <a:t> között automatikusan kitalálja a függőségeket</a:t>
            </a:r>
          </a:p>
          <a:p>
            <a:endParaRPr lang="hu-HU" dirty="0">
              <a:solidFill>
                <a:schemeClr val="accent1"/>
              </a:solidFill>
            </a:endParaRPr>
          </a:p>
        </p:txBody>
      </p:sp>
    </p:spTree>
    <p:extLst>
      <p:ext uri="{BB962C8B-B14F-4D97-AF65-F5344CB8AC3E}">
        <p14:creationId xmlns:p14="http://schemas.microsoft.com/office/powerpoint/2010/main" val="7481603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 </a:t>
            </a:r>
            <a:r>
              <a:rPr lang="hu-HU" dirty="0" err="1"/>
              <a:t>Azure</a:t>
            </a:r>
            <a:r>
              <a:rPr lang="hu-HU" dirty="0"/>
              <a:t> </a:t>
            </a:r>
            <a:r>
              <a:rPr lang="hu-HU" dirty="0" err="1"/>
              <a:t>Resource</a:t>
            </a:r>
            <a:r>
              <a:rPr lang="hu-HU" dirty="0"/>
              <a:t> Manager képességei</a:t>
            </a:r>
          </a:p>
        </p:txBody>
      </p:sp>
      <p:sp>
        <p:nvSpPr>
          <p:cNvPr id="6" name="Szöveg helye 5"/>
          <p:cNvSpPr>
            <a:spLocks noGrp="1"/>
          </p:cNvSpPr>
          <p:nvPr>
            <p:ph type="body" sz="quarter" idx="10"/>
          </p:nvPr>
        </p:nvSpPr>
        <p:spPr>
          <a:xfrm>
            <a:off x="269241" y="1189176"/>
            <a:ext cx="5378548" cy="4556632"/>
          </a:xfrm>
        </p:spPr>
        <p:txBody>
          <a:bodyPr/>
          <a:lstStyle/>
          <a:p>
            <a:r>
              <a:rPr lang="hu-HU" dirty="0">
                <a:solidFill>
                  <a:schemeClr val="accent1"/>
                </a:solidFill>
              </a:rPr>
              <a:t>8 egyszerű művelet (referenciák kérése, </a:t>
            </a:r>
            <a:r>
              <a:rPr lang="hu-HU" dirty="0" err="1">
                <a:solidFill>
                  <a:schemeClr val="accent1"/>
                </a:solidFill>
              </a:rPr>
              <a:t>stringkezelés</a:t>
            </a:r>
            <a:r>
              <a:rPr lang="hu-HU" dirty="0">
                <a:solidFill>
                  <a:schemeClr val="accent1"/>
                </a:solidFill>
              </a:rPr>
              <a:t>)</a:t>
            </a:r>
          </a:p>
          <a:p>
            <a:r>
              <a:rPr lang="hu-HU" dirty="0">
                <a:solidFill>
                  <a:schemeClr val="accent1"/>
                </a:solidFill>
              </a:rPr>
              <a:t>Erőforrásokat tudunk erőforráscsoportokba tenni (PUT HTTP)</a:t>
            </a:r>
          </a:p>
          <a:p>
            <a:r>
              <a:rPr lang="hu-HU" dirty="0">
                <a:solidFill>
                  <a:schemeClr val="accent1"/>
                </a:solidFill>
              </a:rPr>
              <a:t>AAD alapú </a:t>
            </a:r>
            <a:r>
              <a:rPr lang="hu-HU" dirty="0" err="1">
                <a:solidFill>
                  <a:schemeClr val="accent1"/>
                </a:solidFill>
              </a:rPr>
              <a:t>autentikáció</a:t>
            </a:r>
            <a:endParaRPr lang="hu-HU" dirty="0">
              <a:solidFill>
                <a:schemeClr val="accent1"/>
              </a:solidFill>
            </a:endParaRPr>
          </a:p>
          <a:p>
            <a:r>
              <a:rPr lang="hu-HU" dirty="0">
                <a:solidFill>
                  <a:schemeClr val="accent1"/>
                </a:solidFill>
              </a:rPr>
              <a:t>Manuális UI vagy </a:t>
            </a:r>
            <a:r>
              <a:rPr lang="hu-HU" dirty="0" err="1">
                <a:solidFill>
                  <a:schemeClr val="accent1"/>
                </a:solidFill>
              </a:rPr>
              <a:t>API-n</a:t>
            </a:r>
            <a:r>
              <a:rPr lang="hu-HU" dirty="0">
                <a:solidFill>
                  <a:schemeClr val="accent1"/>
                </a:solidFill>
              </a:rPr>
              <a:t> automatizálható műveletek</a:t>
            </a:r>
          </a:p>
        </p:txBody>
      </p:sp>
      <p:sp>
        <p:nvSpPr>
          <p:cNvPr id="7" name="Szöveg helye 6"/>
          <p:cNvSpPr>
            <a:spLocks noGrp="1"/>
          </p:cNvSpPr>
          <p:nvPr>
            <p:ph type="body" sz="quarter" idx="11"/>
          </p:nvPr>
        </p:nvSpPr>
        <p:spPr>
          <a:xfrm>
            <a:off x="6544214" y="1189176"/>
            <a:ext cx="5378548" cy="5144998"/>
          </a:xfrm>
        </p:spPr>
        <p:txBody>
          <a:bodyPr/>
          <a:lstStyle/>
          <a:p>
            <a:r>
              <a:rPr lang="hu-HU" dirty="0">
                <a:solidFill>
                  <a:schemeClr val="accent1"/>
                </a:solidFill>
              </a:rPr>
              <a:t>Több mint 50 művelet (matematikai -, halmaz- és logikai műveletek)</a:t>
            </a:r>
          </a:p>
          <a:p>
            <a:r>
              <a:rPr lang="hu-HU" dirty="0">
                <a:solidFill>
                  <a:schemeClr val="accent1"/>
                </a:solidFill>
              </a:rPr>
              <a:t>Minden HTTP művelet támogatott</a:t>
            </a:r>
          </a:p>
          <a:p>
            <a:r>
              <a:rPr lang="hu-HU" dirty="0" err="1">
                <a:solidFill>
                  <a:schemeClr val="accent1"/>
                </a:solidFill>
              </a:rPr>
              <a:t>OAuth</a:t>
            </a:r>
            <a:r>
              <a:rPr lang="hu-HU" dirty="0">
                <a:solidFill>
                  <a:schemeClr val="accent1"/>
                </a:solidFill>
              </a:rPr>
              <a:t> </a:t>
            </a:r>
            <a:r>
              <a:rPr lang="hu-HU" dirty="0" err="1">
                <a:solidFill>
                  <a:schemeClr val="accent1"/>
                </a:solidFill>
              </a:rPr>
              <a:t>providerek</a:t>
            </a:r>
            <a:r>
              <a:rPr lang="hu-HU" dirty="0">
                <a:solidFill>
                  <a:schemeClr val="accent1"/>
                </a:solidFill>
              </a:rPr>
              <a:t>, AAD, tanúsítvány vagy </a:t>
            </a:r>
            <a:r>
              <a:rPr lang="hu-HU" dirty="0" err="1">
                <a:solidFill>
                  <a:schemeClr val="accent1"/>
                </a:solidFill>
              </a:rPr>
              <a:t>basic</a:t>
            </a:r>
            <a:r>
              <a:rPr lang="hu-HU" dirty="0">
                <a:solidFill>
                  <a:schemeClr val="accent1"/>
                </a:solidFill>
              </a:rPr>
              <a:t> </a:t>
            </a:r>
            <a:r>
              <a:rPr lang="hu-HU" dirty="0" err="1">
                <a:solidFill>
                  <a:schemeClr val="accent1"/>
                </a:solidFill>
              </a:rPr>
              <a:t>autentikáció</a:t>
            </a:r>
            <a:endParaRPr lang="hu-HU" dirty="0">
              <a:solidFill>
                <a:schemeClr val="accent1"/>
              </a:solidFill>
            </a:endParaRPr>
          </a:p>
          <a:p>
            <a:r>
              <a:rPr lang="hu-HU" dirty="0">
                <a:solidFill>
                  <a:schemeClr val="accent1"/>
                </a:solidFill>
              </a:rPr>
              <a:t>Sok lehetőség az indításra</a:t>
            </a:r>
          </a:p>
          <a:p>
            <a:endParaRPr lang="hu-HU" dirty="0">
              <a:solidFill>
                <a:schemeClr val="accent1"/>
              </a:solidFill>
            </a:endParaRPr>
          </a:p>
        </p:txBody>
      </p:sp>
    </p:spTree>
    <p:extLst>
      <p:ext uri="{BB962C8B-B14F-4D97-AF65-F5344CB8AC3E}">
        <p14:creationId xmlns:p14="http://schemas.microsoft.com/office/powerpoint/2010/main" val="20616570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 helye 5"/>
          <p:cNvSpPr>
            <a:spLocks noGrp="1"/>
          </p:cNvSpPr>
          <p:nvPr>
            <p:ph type="body" sz="quarter" idx="10"/>
          </p:nvPr>
        </p:nvSpPr>
        <p:spPr>
          <a:xfrm>
            <a:off x="269239" y="1189177"/>
            <a:ext cx="11653523" cy="673454"/>
          </a:xfrm>
        </p:spPr>
        <p:txBody>
          <a:bodyPr>
            <a:normAutofit lnSpcReduction="10000"/>
          </a:bodyPr>
          <a:lstStyle/>
          <a:p>
            <a:pPr marL="0" indent="0">
              <a:buNone/>
            </a:pPr>
            <a:r>
              <a:rPr lang="hu-HU" dirty="0"/>
              <a:t>… kibővíthetjük a </a:t>
            </a:r>
            <a:r>
              <a:rPr lang="hu-HU" dirty="0" err="1"/>
              <a:t>connectorok</a:t>
            </a:r>
            <a:r>
              <a:rPr lang="hu-HU" dirty="0"/>
              <a:t> listáját API </a:t>
            </a:r>
            <a:r>
              <a:rPr lang="hu-HU" dirty="0" err="1"/>
              <a:t>Appokkal</a:t>
            </a:r>
            <a:r>
              <a:rPr lang="hu-HU" dirty="0"/>
              <a:t> </a:t>
            </a:r>
            <a:r>
              <a:rPr lang="hu-HU" dirty="0">
                <a:sym typeface="Wingdings" panose="05000000000000000000" pitchFamily="2" charset="2"/>
              </a:rPr>
              <a:t></a:t>
            </a:r>
            <a:endParaRPr lang="hu-HU" dirty="0"/>
          </a:p>
        </p:txBody>
      </p:sp>
      <p:sp>
        <p:nvSpPr>
          <p:cNvPr id="5" name="Cím 4"/>
          <p:cNvSpPr>
            <a:spLocks noGrp="1"/>
          </p:cNvSpPr>
          <p:nvPr>
            <p:ph type="title"/>
          </p:nvPr>
        </p:nvSpPr>
        <p:spPr/>
        <p:txBody>
          <a:bodyPr/>
          <a:lstStyle/>
          <a:p>
            <a:r>
              <a:rPr lang="hu-HU" dirty="0"/>
              <a:t>Ha a beépített megoldások nem felelnek meg…</a:t>
            </a:r>
          </a:p>
        </p:txBody>
      </p:sp>
    </p:spTree>
    <p:extLst>
      <p:ext uri="{BB962C8B-B14F-4D97-AF65-F5344CB8AC3E}">
        <p14:creationId xmlns:p14="http://schemas.microsoft.com/office/powerpoint/2010/main" val="27787151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15130" y="673086"/>
            <a:ext cx="11764366" cy="5507570"/>
            <a:chOff x="219443" y="273131"/>
            <a:chExt cx="12000266" cy="5618008"/>
          </a:xfrm>
        </p:grpSpPr>
        <p:sp>
          <p:nvSpPr>
            <p:cNvPr id="35" name="Rectangle 34"/>
            <p:cNvSpPr/>
            <p:nvPr/>
          </p:nvSpPr>
          <p:spPr bwMode="auto">
            <a:xfrm>
              <a:off x="219443" y="4348026"/>
              <a:ext cx="12000266" cy="1543113"/>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19443" y="273131"/>
              <a:ext cx="3937658" cy="397802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4250747" y="273131"/>
              <a:ext cx="3937658" cy="397802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bwMode="auto">
            <a:xfrm>
              <a:off x="8282051" y="273131"/>
              <a:ext cx="3937658" cy="397802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u="sng"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418336" y="811842"/>
            <a:ext cx="3657046" cy="719702"/>
            <a:chOff x="426724" y="414669"/>
            <a:chExt cx="3367575" cy="734133"/>
          </a:xfrm>
        </p:grpSpPr>
        <p:sp>
          <p:nvSpPr>
            <p:cNvPr id="23" name="TextBox 22"/>
            <p:cNvSpPr txBox="1"/>
            <p:nvPr/>
          </p:nvSpPr>
          <p:spPr>
            <a:xfrm>
              <a:off x="1060347" y="414669"/>
              <a:ext cx="2733952" cy="734133"/>
            </a:xfrm>
            <a:prstGeom prst="hexagon">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Web App</a:t>
              </a:r>
              <a:r>
                <a:rPr lang="hu-HU" sz="3137" kern="0" dirty="0">
                  <a:solidFill>
                    <a:srgbClr val="FFFFFF"/>
                  </a:solidFill>
                  <a:latin typeface="Segoe UI Light"/>
                  <a:cs typeface="Segoe UI Semilight" panose="020B0402040204020203" pitchFamily="34" charset="0"/>
                </a:rPr>
                <a:t>ok</a:t>
              </a:r>
              <a:endParaRPr lang="en-US" sz="3137" kern="0" dirty="0">
                <a:solidFill>
                  <a:srgbClr val="FFFFFF"/>
                </a:solidFill>
                <a:latin typeface="Segoe UI Light"/>
                <a:cs typeface="Segoe UI Semilight" panose="020B0402040204020203" pitchFamily="34" charset="0"/>
              </a:endParaRPr>
            </a:p>
          </p:txBody>
        </p:sp>
        <p:pic>
          <p:nvPicPr>
            <p:cNvPr id="32" name="Picture 31"/>
            <p:cNvPicPr>
              <a:picLocks noChangeAspect="1"/>
            </p:cNvPicPr>
            <p:nvPr/>
          </p:nvPicPr>
          <p:blipFill>
            <a:blip r:embed="rId3"/>
            <a:stretch>
              <a:fillRect/>
            </a:stretch>
          </p:blipFill>
          <p:spPr>
            <a:xfrm>
              <a:off x="426724" y="438523"/>
              <a:ext cx="724385" cy="707495"/>
            </a:xfrm>
            <a:prstGeom prst="rect">
              <a:avLst/>
            </a:prstGeom>
          </p:spPr>
        </p:pic>
      </p:grpSp>
      <p:grpSp>
        <p:nvGrpSpPr>
          <p:cNvPr id="102" name="Group 101"/>
          <p:cNvGrpSpPr/>
          <p:nvPr/>
        </p:nvGrpSpPr>
        <p:grpSpPr>
          <a:xfrm>
            <a:off x="4366480" y="825635"/>
            <a:ext cx="3324172" cy="1120473"/>
            <a:chOff x="4522860" y="428738"/>
            <a:chExt cx="3011508" cy="1142942"/>
          </a:xfrm>
        </p:grpSpPr>
        <p:sp>
          <p:nvSpPr>
            <p:cNvPr id="27" name="TextBox 26"/>
            <p:cNvSpPr txBox="1"/>
            <p:nvPr/>
          </p:nvSpPr>
          <p:spPr>
            <a:xfrm>
              <a:off x="5301290" y="492613"/>
              <a:ext cx="2233078" cy="1079067"/>
            </a:xfrm>
            <a:prstGeom prst="rect">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Logic App</a:t>
              </a:r>
              <a:r>
                <a:rPr lang="hu-HU" sz="3137" kern="0" dirty="0">
                  <a:solidFill>
                    <a:srgbClr val="FFFFFF"/>
                  </a:solidFill>
                  <a:latin typeface="Segoe UI Light"/>
                  <a:cs typeface="Segoe UI Semilight" panose="020B0402040204020203" pitchFamily="34" charset="0"/>
                </a:rPr>
                <a:t>ok</a:t>
              </a:r>
              <a:endParaRPr lang="en-US" sz="3137" kern="0" dirty="0">
                <a:solidFill>
                  <a:srgbClr val="FFFFFF"/>
                </a:solidFill>
                <a:latin typeface="Segoe UI Light"/>
                <a:cs typeface="Segoe UI Semilight" panose="020B0402040204020203" pitchFamily="34" charset="0"/>
              </a:endParaRPr>
            </a:p>
          </p:txBody>
        </p:sp>
        <p:pic>
          <p:nvPicPr>
            <p:cNvPr id="34" name="Picture 33"/>
            <p:cNvPicPr>
              <a:picLocks noChangeAspect="1"/>
            </p:cNvPicPr>
            <p:nvPr/>
          </p:nvPicPr>
          <p:blipFill>
            <a:blip r:embed="rId4"/>
            <a:stretch>
              <a:fillRect/>
            </a:stretch>
          </p:blipFill>
          <p:spPr>
            <a:xfrm>
              <a:off x="4522860" y="428738"/>
              <a:ext cx="727877" cy="727065"/>
            </a:xfrm>
            <a:prstGeom prst="rect">
              <a:avLst/>
            </a:prstGeom>
          </p:spPr>
        </p:pic>
      </p:grpSp>
      <p:grpSp>
        <p:nvGrpSpPr>
          <p:cNvPr id="103" name="Group 102"/>
          <p:cNvGrpSpPr/>
          <p:nvPr/>
        </p:nvGrpSpPr>
        <p:grpSpPr>
          <a:xfrm>
            <a:off x="8331594" y="825884"/>
            <a:ext cx="3393621" cy="787583"/>
            <a:chOff x="8498659" y="428993"/>
            <a:chExt cx="3461670" cy="803375"/>
          </a:xfrm>
        </p:grpSpPr>
        <p:sp>
          <p:nvSpPr>
            <p:cNvPr id="19" name="TextBox 18"/>
            <p:cNvSpPr txBox="1"/>
            <p:nvPr/>
          </p:nvSpPr>
          <p:spPr>
            <a:xfrm>
              <a:off x="9167121" y="503908"/>
              <a:ext cx="2793208" cy="728460"/>
            </a:xfrm>
            <a:prstGeom prst="flowChartOffpageConnector">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Mobile App</a:t>
              </a:r>
              <a:r>
                <a:rPr lang="hu-HU" sz="3137" kern="0" dirty="0">
                  <a:solidFill>
                    <a:srgbClr val="FFFFFF"/>
                  </a:solidFill>
                  <a:latin typeface="Segoe UI Light"/>
                  <a:cs typeface="Segoe UI Semilight" panose="020B0402040204020203" pitchFamily="34" charset="0"/>
                </a:rPr>
                <a:t>ok</a:t>
              </a:r>
              <a:endParaRPr lang="en-US" sz="3137" kern="0" dirty="0">
                <a:solidFill>
                  <a:srgbClr val="FFFFFF"/>
                </a:solidFill>
                <a:latin typeface="Segoe UI Light"/>
                <a:cs typeface="Segoe UI Semilight" panose="020B0402040204020203" pitchFamily="34" charset="0"/>
              </a:endParaRPr>
            </a:p>
          </p:txBody>
        </p:sp>
        <p:pic>
          <p:nvPicPr>
            <p:cNvPr id="36" name="Picture 35"/>
            <p:cNvPicPr>
              <a:picLocks noChangeAspect="1"/>
            </p:cNvPicPr>
            <p:nvPr/>
          </p:nvPicPr>
          <p:blipFill>
            <a:blip r:embed="rId5"/>
            <a:stretch>
              <a:fillRect/>
            </a:stretch>
          </p:blipFill>
          <p:spPr>
            <a:xfrm>
              <a:off x="8498659" y="428993"/>
              <a:ext cx="505992" cy="726554"/>
            </a:xfrm>
            <a:prstGeom prst="rect">
              <a:avLst/>
            </a:prstGeom>
          </p:spPr>
        </p:pic>
      </p:grpSp>
      <p:grpSp>
        <p:nvGrpSpPr>
          <p:cNvPr id="104" name="Group 103"/>
          <p:cNvGrpSpPr/>
          <p:nvPr/>
        </p:nvGrpSpPr>
        <p:grpSpPr>
          <a:xfrm>
            <a:off x="485912" y="4984839"/>
            <a:ext cx="3036606" cy="1356692"/>
            <a:chOff x="495655" y="4578565"/>
            <a:chExt cx="2790116" cy="1383897"/>
          </a:xfrm>
        </p:grpSpPr>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655" y="4578565"/>
              <a:ext cx="832121" cy="832121"/>
            </a:xfrm>
            <a:prstGeom prst="rect">
              <a:avLst/>
            </a:prstGeom>
            <a:noFill/>
          </p:spPr>
        </p:pic>
        <p:sp>
          <p:nvSpPr>
            <p:cNvPr id="38" name="TextBox 37"/>
            <p:cNvSpPr txBox="1"/>
            <p:nvPr/>
          </p:nvSpPr>
          <p:spPr>
            <a:xfrm>
              <a:off x="1347439" y="4622500"/>
              <a:ext cx="1938332" cy="1339962"/>
            </a:xfrm>
            <a:prstGeom prst="flowChartOffpageConnector">
              <a:avLst/>
            </a:prstGeom>
            <a:noFill/>
          </p:spPr>
          <p:txBody>
            <a:bodyPr wrap="square" rtlCol="0">
              <a:spAutoFit/>
            </a:bodyPr>
            <a:lstStyle/>
            <a:p>
              <a:pPr>
                <a:defRPr/>
              </a:pPr>
              <a:r>
                <a:rPr lang="en-US" sz="3137" kern="0" dirty="0">
                  <a:solidFill>
                    <a:srgbClr val="FFFFFF"/>
                  </a:solidFill>
                  <a:latin typeface="Segoe UI Light"/>
                  <a:cs typeface="Segoe UI Semilight" panose="020B0402040204020203" pitchFamily="34" charset="0"/>
                </a:rPr>
                <a:t>API App</a:t>
              </a:r>
              <a:r>
                <a:rPr lang="hu-HU" sz="3137" kern="0" dirty="0">
                  <a:solidFill>
                    <a:srgbClr val="FFFFFF"/>
                  </a:solidFill>
                  <a:latin typeface="Segoe UI Light"/>
                  <a:cs typeface="Segoe UI Semilight" panose="020B0402040204020203" pitchFamily="34" charset="0"/>
                </a:rPr>
                <a:t>ok</a:t>
              </a:r>
              <a:endParaRPr lang="en-US" sz="3137" kern="0" dirty="0">
                <a:solidFill>
                  <a:srgbClr val="FFFFFF"/>
                </a:solidFill>
                <a:latin typeface="Segoe UI Light"/>
                <a:cs typeface="Segoe UI Semilight" panose="020B0402040204020203" pitchFamily="34" charset="0"/>
              </a:endParaRPr>
            </a:p>
          </p:txBody>
        </p:sp>
      </p:grpSp>
      <p:grpSp>
        <p:nvGrpSpPr>
          <p:cNvPr id="5" name="Group 4"/>
          <p:cNvGrpSpPr/>
          <p:nvPr/>
        </p:nvGrpSpPr>
        <p:grpSpPr>
          <a:xfrm>
            <a:off x="5578422" y="4878398"/>
            <a:ext cx="1108608" cy="1108608"/>
            <a:chOff x="2336344" y="2754223"/>
            <a:chExt cx="739365" cy="739365"/>
          </a:xfrm>
        </p:grpSpPr>
        <p:sp>
          <p:nvSpPr>
            <p:cNvPr id="4" name="Rectangle 3"/>
            <p:cNvSpPr/>
            <p:nvPr/>
          </p:nvSpPr>
          <p:spPr bwMode="auto">
            <a:xfrm>
              <a:off x="2336344" y="2754223"/>
              <a:ext cx="739365" cy="739365"/>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85332" y="2908781"/>
              <a:ext cx="433482" cy="433482"/>
            </a:xfrm>
            <a:prstGeom prst="rect">
              <a:avLst/>
            </a:prstGeom>
          </p:spPr>
        </p:pic>
      </p:grpSp>
      <p:grpSp>
        <p:nvGrpSpPr>
          <p:cNvPr id="7" name="Group 6"/>
          <p:cNvGrpSpPr/>
          <p:nvPr/>
        </p:nvGrpSpPr>
        <p:grpSpPr>
          <a:xfrm>
            <a:off x="6841667" y="4878398"/>
            <a:ext cx="1108608" cy="1108608"/>
            <a:chOff x="2579844" y="2146998"/>
            <a:chExt cx="739365" cy="739365"/>
          </a:xfrm>
        </p:grpSpPr>
        <p:sp>
          <p:nvSpPr>
            <p:cNvPr id="39" name="Rectangle 38"/>
            <p:cNvSpPr/>
            <p:nvPr/>
          </p:nvSpPr>
          <p:spPr bwMode="auto">
            <a:xfrm>
              <a:off x="2579844" y="2146998"/>
              <a:ext cx="739365" cy="739365"/>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3725" y="2230481"/>
              <a:ext cx="554882" cy="554882"/>
            </a:xfrm>
            <a:prstGeom prst="rect">
              <a:avLst/>
            </a:prstGeom>
          </p:spPr>
        </p:pic>
      </p:grpSp>
      <p:sp>
        <p:nvSpPr>
          <p:cNvPr id="45" name="Rectangle 44"/>
          <p:cNvSpPr/>
          <p:nvPr/>
        </p:nvSpPr>
        <p:spPr bwMode="auto">
          <a:xfrm>
            <a:off x="9316690" y="4878398"/>
            <a:ext cx="1108608" cy="1108608"/>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http</a:t>
            </a:r>
          </a:p>
        </p:txBody>
      </p:sp>
      <p:sp>
        <p:nvSpPr>
          <p:cNvPr id="47" name="Rectangle 46"/>
          <p:cNvSpPr/>
          <p:nvPr/>
        </p:nvSpPr>
        <p:spPr bwMode="auto">
          <a:xfrm>
            <a:off x="10563106" y="4878398"/>
            <a:ext cx="1108608" cy="110860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b="1" dirty="0">
                <a:gradFill>
                  <a:gsLst>
                    <a:gs pos="0">
                      <a:srgbClr val="FFFFFF"/>
                    </a:gs>
                    <a:gs pos="100000">
                      <a:srgbClr val="FFFFFF"/>
                    </a:gs>
                  </a:gsLst>
                  <a:lin ang="5400000" scaled="0"/>
                </a:gradFill>
                <a:ea typeface="Segoe UI" pitchFamily="34" charset="0"/>
                <a:cs typeface="Segoe UI" pitchFamily="34" charset="0"/>
              </a:rPr>
              <a:t>SQL</a:t>
            </a:r>
          </a:p>
        </p:txBody>
      </p:sp>
      <p:grpSp>
        <p:nvGrpSpPr>
          <p:cNvPr id="50" name="Group 49"/>
          <p:cNvGrpSpPr/>
          <p:nvPr/>
        </p:nvGrpSpPr>
        <p:grpSpPr>
          <a:xfrm>
            <a:off x="1384628" y="2062068"/>
            <a:ext cx="1500091" cy="1255262"/>
            <a:chOff x="343081" y="1073442"/>
            <a:chExt cx="1530171" cy="1280432"/>
          </a:xfrm>
        </p:grpSpPr>
        <p:pic>
          <p:nvPicPr>
            <p:cNvPr id="51" name="Picture 50"/>
            <p:cNvPicPr>
              <a:picLocks noChangeAspect="1"/>
            </p:cNvPicPr>
            <p:nvPr/>
          </p:nvPicPr>
          <p:blipFill>
            <a:blip r:embed="rId9"/>
            <a:stretch>
              <a:fillRect/>
            </a:stretch>
          </p:blipFill>
          <p:spPr>
            <a:xfrm>
              <a:off x="477568" y="1073442"/>
              <a:ext cx="1247342" cy="910893"/>
            </a:xfrm>
            <a:prstGeom prst="rect">
              <a:avLst/>
            </a:prstGeom>
          </p:spPr>
        </p:pic>
        <p:sp>
          <p:nvSpPr>
            <p:cNvPr id="52" name="TextBox 51"/>
            <p:cNvSpPr txBox="1"/>
            <p:nvPr/>
          </p:nvSpPr>
          <p:spPr>
            <a:xfrm>
              <a:off x="343081" y="2044308"/>
              <a:ext cx="1530171" cy="309566"/>
            </a:xfrm>
            <a:prstGeom prst="rect">
              <a:avLst/>
            </a:prstGeom>
            <a:noFill/>
          </p:spPr>
          <p:txBody>
            <a:bodyPr wrap="none" rtlCol="0">
              <a:spAutoFit/>
            </a:bodyPr>
            <a:lstStyle/>
            <a:p>
              <a:pPr algn="ctr" defTabSz="914367"/>
              <a:r>
                <a:rPr lang="hu-HU" sz="1372" dirty="0">
                  <a:solidFill>
                    <a:srgbClr val="FFFFFF"/>
                  </a:solidFill>
                  <a:latin typeface="Segoe UI Semilight" panose="020B0402040204020203" pitchFamily="34" charset="0"/>
                  <a:cs typeface="Segoe UI Semilight" panose="020B0402040204020203" pitchFamily="34" charset="0"/>
                </a:rPr>
                <a:t>Vásárlói weboldal</a:t>
              </a:r>
              <a:endParaRPr lang="en-US" sz="1372" dirty="0">
                <a:solidFill>
                  <a:srgbClr val="FFFFFF"/>
                </a:solidFill>
                <a:latin typeface="Segoe UI Semilight" panose="020B0402040204020203" pitchFamily="34" charset="0"/>
                <a:cs typeface="Segoe UI Semilight" panose="020B0402040204020203" pitchFamily="34" charset="0"/>
              </a:endParaRPr>
            </a:p>
          </p:txBody>
        </p:sp>
      </p:grpSp>
      <p:grpSp>
        <p:nvGrpSpPr>
          <p:cNvPr id="105" name="Group 104"/>
          <p:cNvGrpSpPr/>
          <p:nvPr/>
        </p:nvGrpSpPr>
        <p:grpSpPr>
          <a:xfrm>
            <a:off x="10236038" y="1638188"/>
            <a:ext cx="1314866" cy="1290172"/>
            <a:chOff x="8704373" y="1655866"/>
            <a:chExt cx="1341232" cy="1316042"/>
          </a:xfrm>
        </p:grpSpPr>
        <p:sp>
          <p:nvSpPr>
            <p:cNvPr id="58" name="TextBox 57"/>
            <p:cNvSpPr txBox="1"/>
            <p:nvPr/>
          </p:nvSpPr>
          <p:spPr>
            <a:xfrm>
              <a:off x="8850071" y="2662342"/>
              <a:ext cx="1064808" cy="309566"/>
            </a:xfrm>
            <a:prstGeom prst="rect">
              <a:avLst/>
            </a:prstGeom>
            <a:noFill/>
          </p:spPr>
          <p:txBody>
            <a:bodyPr wrap="none" rtlCol="0">
              <a:spAutoFit/>
            </a:bodyPr>
            <a:lstStyle/>
            <a:p>
              <a:pPr algn="ctr" defTabSz="914367"/>
              <a:r>
                <a:rPr lang="hu-HU" sz="1372" dirty="0" err="1">
                  <a:solidFill>
                    <a:srgbClr val="FFFFFF"/>
                  </a:solidFill>
                  <a:latin typeface="Segoe UI Semilight" panose="020B0402040204020203" pitchFamily="34" charset="0"/>
                  <a:cs typeface="Segoe UI Semilight" panose="020B0402040204020203" pitchFamily="34" charset="0"/>
                </a:rPr>
                <a:t>Admin</a:t>
              </a:r>
              <a:r>
                <a:rPr lang="hu-HU" sz="1372" dirty="0">
                  <a:solidFill>
                    <a:srgbClr val="FFFFFF"/>
                  </a:solidFill>
                  <a:latin typeface="Segoe UI Semilight" panose="020B0402040204020203" pitchFamily="34" charset="0"/>
                  <a:cs typeface="Segoe UI Semilight" panose="020B0402040204020203" pitchFamily="34" charset="0"/>
                </a:rPr>
                <a:t> </a:t>
              </a:r>
              <a:r>
                <a:rPr lang="en-US" sz="1372" dirty="0">
                  <a:solidFill>
                    <a:srgbClr val="FFFFFF"/>
                  </a:solidFill>
                  <a:latin typeface="Segoe UI Semilight" panose="020B0402040204020203" pitchFamily="34" charset="0"/>
                  <a:cs typeface="Segoe UI Semilight" panose="020B0402040204020203" pitchFamily="34" charset="0"/>
                </a:rPr>
                <a:t>App</a:t>
              </a:r>
            </a:p>
          </p:txBody>
        </p:sp>
        <p:pic>
          <p:nvPicPr>
            <p:cNvPr id="60" name="Picture 59"/>
            <p:cNvPicPr>
              <a:picLocks noChangeAspect="1"/>
            </p:cNvPicPr>
            <p:nvPr/>
          </p:nvPicPr>
          <p:blipFill>
            <a:blip r:embed="rId10"/>
            <a:stretch>
              <a:fillRect/>
            </a:stretch>
          </p:blipFill>
          <p:spPr>
            <a:xfrm>
              <a:off x="8704373" y="1655866"/>
              <a:ext cx="1341232" cy="904858"/>
            </a:xfrm>
            <a:prstGeom prst="rect">
              <a:avLst/>
            </a:prstGeom>
          </p:spPr>
        </p:pic>
      </p:grpSp>
      <p:grpSp>
        <p:nvGrpSpPr>
          <p:cNvPr id="120" name="Group 119"/>
          <p:cNvGrpSpPr/>
          <p:nvPr/>
        </p:nvGrpSpPr>
        <p:grpSpPr>
          <a:xfrm>
            <a:off x="5227256" y="2064283"/>
            <a:ext cx="1728423" cy="1255262"/>
            <a:chOff x="5332074" y="1692224"/>
            <a:chExt cx="1763082" cy="1280432"/>
          </a:xfrm>
        </p:grpSpPr>
        <p:sp>
          <p:nvSpPr>
            <p:cNvPr id="63" name="TextBox 62"/>
            <p:cNvSpPr txBox="1"/>
            <p:nvPr/>
          </p:nvSpPr>
          <p:spPr>
            <a:xfrm>
              <a:off x="5332074" y="2663090"/>
              <a:ext cx="1763082" cy="309566"/>
            </a:xfrm>
            <a:prstGeom prst="rect">
              <a:avLst/>
            </a:prstGeom>
            <a:noFill/>
          </p:spPr>
          <p:txBody>
            <a:bodyPr wrap="none" rtlCol="0">
              <a:spAutoFit/>
            </a:bodyPr>
            <a:lstStyle/>
            <a:p>
              <a:pPr algn="ctr" defTabSz="914367"/>
              <a:r>
                <a:rPr lang="hu-HU" sz="1372" dirty="0">
                  <a:solidFill>
                    <a:srgbClr val="FFFFFF"/>
                  </a:solidFill>
                  <a:latin typeface="Segoe UI Semilight" panose="020B0402040204020203" pitchFamily="34" charset="0"/>
                  <a:cs typeface="Segoe UI Semilight" panose="020B0402040204020203" pitchFamily="34" charset="0"/>
                </a:rPr>
                <a:t>Megrendelés történt</a:t>
              </a:r>
              <a:endParaRPr lang="en-US" sz="1372" dirty="0">
                <a:solidFill>
                  <a:srgbClr val="FFFFFF"/>
                </a:solidFill>
                <a:latin typeface="Segoe UI Semilight" panose="020B0402040204020203" pitchFamily="34" charset="0"/>
                <a:cs typeface="Segoe UI Semilight" panose="020B0402040204020203" pitchFamily="34" charset="0"/>
              </a:endParaRPr>
            </a:p>
          </p:txBody>
        </p:sp>
        <p:grpSp>
          <p:nvGrpSpPr>
            <p:cNvPr id="12" name="Group 11"/>
            <p:cNvGrpSpPr/>
            <p:nvPr/>
          </p:nvGrpSpPr>
          <p:grpSpPr>
            <a:xfrm>
              <a:off x="5589940" y="1692224"/>
              <a:ext cx="1247342" cy="910893"/>
              <a:chOff x="4717731" y="1692224"/>
              <a:chExt cx="1247342" cy="910893"/>
            </a:xfrm>
          </p:grpSpPr>
          <p:pic>
            <p:nvPicPr>
              <p:cNvPr id="62" name="Picture 61"/>
              <p:cNvPicPr>
                <a:picLocks noChangeAspect="1"/>
              </p:cNvPicPr>
              <p:nvPr/>
            </p:nvPicPr>
            <p:blipFill>
              <a:blip r:embed="rId9"/>
              <a:stretch>
                <a:fillRect/>
              </a:stretch>
            </p:blipFill>
            <p:spPr>
              <a:xfrm>
                <a:off x="4717731" y="1692224"/>
                <a:ext cx="1247342" cy="910893"/>
              </a:xfrm>
              <a:prstGeom prst="rect">
                <a:avLst/>
              </a:prstGeom>
            </p:spPr>
          </p:pic>
          <p:sp>
            <p:nvSpPr>
              <p:cNvPr id="11" name="Rectangle 10"/>
              <p:cNvSpPr/>
              <p:nvPr/>
            </p:nvSpPr>
            <p:spPr bwMode="auto">
              <a:xfrm>
                <a:off x="4747968" y="1863365"/>
                <a:ext cx="1181492" cy="697583"/>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6" name="Group 115"/>
            <p:cNvGrpSpPr/>
            <p:nvPr/>
          </p:nvGrpSpPr>
          <p:grpSpPr>
            <a:xfrm>
              <a:off x="5691444" y="2004349"/>
              <a:ext cx="138794" cy="303798"/>
              <a:chOff x="5691444" y="2004349"/>
              <a:chExt cx="138794" cy="303798"/>
            </a:xfrm>
          </p:grpSpPr>
          <p:sp>
            <p:nvSpPr>
              <p:cNvPr id="77" name="Rectangle 76"/>
              <p:cNvSpPr/>
              <p:nvPr/>
            </p:nvSpPr>
            <p:spPr bwMode="auto">
              <a:xfrm>
                <a:off x="5691444"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6" name="Rectangle 105"/>
              <p:cNvSpPr/>
              <p:nvPr/>
            </p:nvSpPr>
            <p:spPr bwMode="auto">
              <a:xfrm>
                <a:off x="5691444" y="2004349"/>
                <a:ext cx="138794" cy="45719"/>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5" name="Group 114"/>
            <p:cNvGrpSpPr/>
            <p:nvPr/>
          </p:nvGrpSpPr>
          <p:grpSpPr>
            <a:xfrm>
              <a:off x="5913082" y="2004349"/>
              <a:ext cx="138794" cy="303798"/>
              <a:chOff x="5891187" y="2004349"/>
              <a:chExt cx="138794" cy="303798"/>
            </a:xfrm>
          </p:grpSpPr>
          <p:sp>
            <p:nvSpPr>
              <p:cNvPr id="78" name="Rectangle 77"/>
              <p:cNvSpPr/>
              <p:nvPr/>
            </p:nvSpPr>
            <p:spPr bwMode="auto">
              <a:xfrm>
                <a:off x="5891187"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7" name="Rectangle 106"/>
              <p:cNvSpPr/>
              <p:nvPr/>
            </p:nvSpPr>
            <p:spPr bwMode="auto">
              <a:xfrm>
                <a:off x="5891187" y="2004349"/>
                <a:ext cx="138794" cy="45719"/>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4" name="Group 113"/>
            <p:cNvGrpSpPr/>
            <p:nvPr/>
          </p:nvGrpSpPr>
          <p:grpSpPr>
            <a:xfrm>
              <a:off x="6134720" y="2004349"/>
              <a:ext cx="138794" cy="303798"/>
              <a:chOff x="6090930" y="2004349"/>
              <a:chExt cx="138794" cy="303798"/>
            </a:xfrm>
          </p:grpSpPr>
          <p:sp>
            <p:nvSpPr>
              <p:cNvPr id="79" name="Rectangle 78"/>
              <p:cNvSpPr/>
              <p:nvPr/>
            </p:nvSpPr>
            <p:spPr bwMode="auto">
              <a:xfrm>
                <a:off x="6090930" y="2006138"/>
                <a:ext cx="138794"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8" name="Rectangle 107"/>
              <p:cNvSpPr/>
              <p:nvPr/>
            </p:nvSpPr>
            <p:spPr bwMode="auto">
              <a:xfrm>
                <a:off x="6090930" y="2004349"/>
                <a:ext cx="138794" cy="45719"/>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3" name="Group 112"/>
            <p:cNvGrpSpPr/>
            <p:nvPr/>
          </p:nvGrpSpPr>
          <p:grpSpPr>
            <a:xfrm>
              <a:off x="6356358" y="2004349"/>
              <a:ext cx="138793" cy="303798"/>
              <a:chOff x="6290673" y="2004349"/>
              <a:chExt cx="138793" cy="303798"/>
            </a:xfrm>
          </p:grpSpPr>
          <p:sp>
            <p:nvSpPr>
              <p:cNvPr id="80" name="Rectangle 79"/>
              <p:cNvSpPr/>
              <p:nvPr/>
            </p:nvSpPr>
            <p:spPr bwMode="auto">
              <a:xfrm>
                <a:off x="6290673"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09" name="Rectangle 108"/>
              <p:cNvSpPr/>
              <p:nvPr/>
            </p:nvSpPr>
            <p:spPr bwMode="auto">
              <a:xfrm>
                <a:off x="6290673" y="2004349"/>
                <a:ext cx="138793" cy="45719"/>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grpSp>
          <p:nvGrpSpPr>
            <p:cNvPr id="112" name="Group 111"/>
            <p:cNvGrpSpPr/>
            <p:nvPr/>
          </p:nvGrpSpPr>
          <p:grpSpPr>
            <a:xfrm>
              <a:off x="6577994" y="2004349"/>
              <a:ext cx="138793" cy="303798"/>
              <a:chOff x="6490416" y="2004349"/>
              <a:chExt cx="138793" cy="303798"/>
            </a:xfrm>
          </p:grpSpPr>
          <p:sp>
            <p:nvSpPr>
              <p:cNvPr id="81" name="Rectangle 80"/>
              <p:cNvSpPr/>
              <p:nvPr/>
            </p:nvSpPr>
            <p:spPr bwMode="auto">
              <a:xfrm>
                <a:off x="6490416" y="2006138"/>
                <a:ext cx="138793" cy="3020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0" name="Rectangle 109"/>
              <p:cNvSpPr/>
              <p:nvPr/>
            </p:nvSpPr>
            <p:spPr bwMode="auto">
              <a:xfrm>
                <a:off x="6490416" y="2004349"/>
                <a:ext cx="138793" cy="457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sp>
          <p:nvSpPr>
            <p:cNvPr id="111" name="Chevron 110"/>
            <p:cNvSpPr/>
            <p:nvPr/>
          </p:nvSpPr>
          <p:spPr bwMode="auto">
            <a:xfrm>
              <a:off x="5846949"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7" name="Chevron 116"/>
            <p:cNvSpPr/>
            <p:nvPr/>
          </p:nvSpPr>
          <p:spPr bwMode="auto">
            <a:xfrm>
              <a:off x="6067607"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8" name="Chevron 117"/>
            <p:cNvSpPr/>
            <p:nvPr/>
          </p:nvSpPr>
          <p:spPr bwMode="auto">
            <a:xfrm>
              <a:off x="6288265"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19" name="Chevron 118"/>
            <p:cNvSpPr/>
            <p:nvPr/>
          </p:nvSpPr>
          <p:spPr bwMode="auto">
            <a:xfrm>
              <a:off x="6508924" y="2144789"/>
              <a:ext cx="51415" cy="51415"/>
            </a:xfrm>
            <a:prstGeom prst="chevr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grpSp>
      <p:pic>
        <p:nvPicPr>
          <p:cNvPr id="66" name="Picture 65"/>
          <p:cNvPicPr>
            <a:picLocks noChangeAspect="1"/>
          </p:cNvPicPr>
          <p:nvPr/>
        </p:nvPicPr>
        <p:blipFill>
          <a:blip r:embed="rId10"/>
          <a:stretch>
            <a:fillRect/>
          </a:stretch>
        </p:blipFill>
        <p:spPr>
          <a:xfrm>
            <a:off x="8331594" y="2647748"/>
            <a:ext cx="1314866" cy="887070"/>
          </a:xfrm>
          <a:prstGeom prst="rect">
            <a:avLst/>
          </a:prstGeom>
        </p:spPr>
      </p:pic>
      <p:pic>
        <p:nvPicPr>
          <p:cNvPr id="72" name="Picture 71"/>
          <p:cNvPicPr>
            <a:picLocks noChangeAspect="1"/>
          </p:cNvPicPr>
          <p:nvPr/>
        </p:nvPicPr>
        <p:blipFill>
          <a:blip r:embed="rId10"/>
          <a:stretch>
            <a:fillRect/>
          </a:stretch>
        </p:blipFill>
        <p:spPr>
          <a:xfrm>
            <a:off x="8519643" y="2812426"/>
            <a:ext cx="1314866" cy="887070"/>
          </a:xfrm>
          <a:prstGeom prst="rect">
            <a:avLst/>
          </a:prstGeom>
        </p:spPr>
      </p:pic>
      <p:grpSp>
        <p:nvGrpSpPr>
          <p:cNvPr id="67" name="Group 66"/>
          <p:cNvGrpSpPr/>
          <p:nvPr/>
        </p:nvGrpSpPr>
        <p:grpSpPr>
          <a:xfrm>
            <a:off x="8732972" y="2949252"/>
            <a:ext cx="1314866" cy="1290172"/>
            <a:chOff x="8704373" y="1655866"/>
            <a:chExt cx="1341232" cy="1316042"/>
          </a:xfrm>
        </p:grpSpPr>
        <p:sp>
          <p:nvSpPr>
            <p:cNvPr id="68" name="TextBox 67"/>
            <p:cNvSpPr txBox="1"/>
            <p:nvPr/>
          </p:nvSpPr>
          <p:spPr>
            <a:xfrm>
              <a:off x="8805824" y="2662342"/>
              <a:ext cx="1153303" cy="309566"/>
            </a:xfrm>
            <a:prstGeom prst="rect">
              <a:avLst/>
            </a:prstGeom>
            <a:noFill/>
          </p:spPr>
          <p:txBody>
            <a:bodyPr wrap="none" rtlCol="0">
              <a:spAutoFit/>
            </a:bodyPr>
            <a:lstStyle/>
            <a:p>
              <a:pPr algn="ctr" defTabSz="914367"/>
              <a:r>
                <a:rPr lang="hu-HU" sz="1372" dirty="0">
                  <a:solidFill>
                    <a:srgbClr val="FFFFFF"/>
                  </a:solidFill>
                  <a:latin typeface="Segoe UI Semilight" panose="020B0402040204020203" pitchFamily="34" charset="0"/>
                  <a:cs typeface="Segoe UI Semilight" panose="020B0402040204020203" pitchFamily="34" charset="0"/>
                </a:rPr>
                <a:t>Vásárlói </a:t>
              </a:r>
              <a:r>
                <a:rPr lang="en-US" sz="1372" dirty="0">
                  <a:solidFill>
                    <a:srgbClr val="FFFFFF"/>
                  </a:solidFill>
                  <a:latin typeface="Segoe UI Semilight" panose="020B0402040204020203" pitchFamily="34" charset="0"/>
                  <a:cs typeface="Segoe UI Semilight" panose="020B0402040204020203" pitchFamily="34" charset="0"/>
                </a:rPr>
                <a:t>App</a:t>
              </a:r>
            </a:p>
          </p:txBody>
        </p:sp>
        <p:pic>
          <p:nvPicPr>
            <p:cNvPr id="69" name="Picture 68"/>
            <p:cNvPicPr>
              <a:picLocks noChangeAspect="1"/>
            </p:cNvPicPr>
            <p:nvPr/>
          </p:nvPicPr>
          <p:blipFill>
            <a:blip r:embed="rId10"/>
            <a:stretch>
              <a:fillRect/>
            </a:stretch>
          </p:blipFill>
          <p:spPr>
            <a:xfrm>
              <a:off x="8704373" y="1655866"/>
              <a:ext cx="1341232" cy="904858"/>
            </a:xfrm>
            <a:prstGeom prst="rect">
              <a:avLst/>
            </a:prstGeom>
          </p:spPr>
        </p:pic>
      </p:grpSp>
      <p:grpSp>
        <p:nvGrpSpPr>
          <p:cNvPr id="8" name="Group 7"/>
          <p:cNvGrpSpPr/>
          <p:nvPr/>
        </p:nvGrpSpPr>
        <p:grpSpPr>
          <a:xfrm>
            <a:off x="8070275" y="4878398"/>
            <a:ext cx="1111290" cy="1110333"/>
            <a:chOff x="8232100" y="4975723"/>
            <a:chExt cx="1133574" cy="1132597"/>
          </a:xfrm>
        </p:grpSpPr>
        <p:sp>
          <p:nvSpPr>
            <p:cNvPr id="42" name="Rectangle 41"/>
            <p:cNvSpPr/>
            <p:nvPr/>
          </p:nvSpPr>
          <p:spPr bwMode="auto">
            <a:xfrm>
              <a:off x="8232100" y="4975723"/>
              <a:ext cx="1130838" cy="113083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52352" y="4995002"/>
              <a:ext cx="1113322" cy="1113318"/>
            </a:xfrm>
            <a:prstGeom prst="rect">
              <a:avLst/>
            </a:prstGeom>
          </p:spPr>
        </p:pic>
      </p:grpSp>
    </p:spTree>
    <p:extLst>
      <p:ext uri="{BB962C8B-B14F-4D97-AF65-F5344CB8AC3E}">
        <p14:creationId xmlns:p14="http://schemas.microsoft.com/office/powerpoint/2010/main" val="373365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8"/>
          <p:cNvSpPr>
            <a:spLocks noGrp="1"/>
          </p:cNvSpPr>
          <p:nvPr>
            <p:ph type="body" sz="quarter" idx="10"/>
          </p:nvPr>
        </p:nvSpPr>
        <p:spPr/>
        <p:txBody>
          <a:bodyPr/>
          <a:lstStyle/>
          <a:p>
            <a:pPr>
              <a:lnSpc>
                <a:spcPct val="100000"/>
              </a:lnSpc>
            </a:pPr>
            <a:r>
              <a:rPr lang="hu-HU" dirty="0"/>
              <a:t>Integráció munkafolyamatok között</a:t>
            </a:r>
          </a:p>
          <a:p>
            <a:pPr lvl="1">
              <a:lnSpc>
                <a:spcPct val="100000"/>
              </a:lnSpc>
            </a:pPr>
            <a:r>
              <a:rPr lang="hu-HU" dirty="0"/>
              <a:t>Egyszerűen integrálhatunk adatokat és munkafolyamatokat az </a:t>
            </a:r>
            <a:r>
              <a:rPr lang="hu-HU" dirty="0" err="1"/>
              <a:t>appokba</a:t>
            </a:r>
            <a:r>
              <a:rPr lang="hu-HU" dirty="0"/>
              <a:t> REST felületeken keresztül vagy akár BizTalk segítségével.</a:t>
            </a:r>
          </a:p>
          <a:p>
            <a:pPr>
              <a:lnSpc>
                <a:spcPct val="100000"/>
              </a:lnSpc>
            </a:pPr>
            <a:r>
              <a:rPr lang="hu-HU" dirty="0"/>
              <a:t>Üzemeltetési terhek csökkentése</a:t>
            </a:r>
          </a:p>
          <a:p>
            <a:pPr lvl="1">
              <a:lnSpc>
                <a:spcPct val="100000"/>
              </a:lnSpc>
            </a:pPr>
            <a:r>
              <a:rPr lang="hu-HU" dirty="0"/>
              <a:t>Biztonságos, nem kell felügyeleti rendszereket telepíteni. Beépített biztonságimásolat-készítés és visszaállítás. PCI hitelesített működés.</a:t>
            </a:r>
          </a:p>
        </p:txBody>
      </p:sp>
      <p:sp>
        <p:nvSpPr>
          <p:cNvPr id="8" name="Cím 7"/>
          <p:cNvSpPr>
            <a:spLocks noGrp="1"/>
          </p:cNvSpPr>
          <p:nvPr>
            <p:ph type="title"/>
          </p:nvPr>
        </p:nvSpPr>
        <p:spPr/>
        <p:txBody>
          <a:bodyPr/>
          <a:lstStyle/>
          <a:p>
            <a:r>
              <a:rPr lang="hu-HU" dirty="0"/>
              <a:t>Miért?/Mikor?</a:t>
            </a:r>
          </a:p>
        </p:txBody>
      </p:sp>
    </p:spTree>
    <p:extLst>
      <p:ext uri="{BB962C8B-B14F-4D97-AF65-F5344CB8AC3E}">
        <p14:creationId xmlns:p14="http://schemas.microsoft.com/office/powerpoint/2010/main" val="3256894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Web </a:t>
            </a:r>
            <a:r>
              <a:rPr lang="hu-HU" dirty="0" err="1"/>
              <a:t>Apps</a:t>
            </a:r>
            <a:endParaRPr lang="hu-HU" dirty="0"/>
          </a:p>
        </p:txBody>
      </p:sp>
    </p:spTree>
    <p:extLst>
      <p:ext uri="{BB962C8B-B14F-4D97-AF65-F5344CB8AC3E}">
        <p14:creationId xmlns:p14="http://schemas.microsoft.com/office/powerpoint/2010/main" val="5128049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zöveg helye 8"/>
          <p:cNvSpPr>
            <a:spLocks noGrp="1"/>
          </p:cNvSpPr>
          <p:nvPr>
            <p:ph type="body" sz="quarter" idx="10"/>
          </p:nvPr>
        </p:nvSpPr>
        <p:spPr>
          <a:xfrm>
            <a:off x="269239" y="1189177"/>
            <a:ext cx="11653523" cy="5760359"/>
          </a:xfrm>
        </p:spPr>
        <p:txBody>
          <a:bodyPr>
            <a:normAutofit lnSpcReduction="10000"/>
          </a:bodyPr>
          <a:lstStyle/>
          <a:p>
            <a:r>
              <a:rPr lang="hu-HU" dirty="0"/>
              <a:t>Web </a:t>
            </a:r>
            <a:r>
              <a:rPr lang="hu-HU" dirty="0" err="1"/>
              <a:t>Apps</a:t>
            </a:r>
            <a:r>
              <a:rPr lang="hu-HU" dirty="0"/>
              <a:t> </a:t>
            </a:r>
            <a:r>
              <a:rPr lang="hu-HU" dirty="0" err="1"/>
              <a:t>Gallery</a:t>
            </a:r>
            <a:endParaRPr lang="hu-HU" dirty="0"/>
          </a:p>
          <a:p>
            <a:pPr lvl="1"/>
            <a:r>
              <a:rPr lang="hu-HU" dirty="0"/>
              <a:t>Már meglévő sablonok alapján hozhatunk létre </a:t>
            </a:r>
            <a:r>
              <a:rPr lang="hu-HU" dirty="0" err="1"/>
              <a:t>webalkalmazásokat</a:t>
            </a:r>
            <a:r>
              <a:rPr lang="hu-HU" dirty="0"/>
              <a:t> (</a:t>
            </a:r>
            <a:r>
              <a:rPr lang="hu-HU" dirty="0" err="1"/>
              <a:t>WordPress</a:t>
            </a:r>
            <a:r>
              <a:rPr lang="hu-HU" dirty="0"/>
              <a:t>, </a:t>
            </a:r>
            <a:r>
              <a:rPr lang="hu-HU" dirty="0" err="1"/>
              <a:t>Joomla</a:t>
            </a:r>
            <a:r>
              <a:rPr lang="hu-HU" dirty="0"/>
              <a:t> stb.)</a:t>
            </a:r>
          </a:p>
          <a:p>
            <a:r>
              <a:rPr lang="hu-HU" dirty="0"/>
              <a:t>Skálázás</a:t>
            </a:r>
          </a:p>
          <a:p>
            <a:pPr lvl="1"/>
            <a:r>
              <a:rPr lang="hu-HU" dirty="0"/>
              <a:t>Skálázás kézzel vagy akár automatikusan, mind a futtató </a:t>
            </a:r>
            <a:r>
              <a:rPr lang="hu-HU" dirty="0" err="1"/>
              <a:t>VM-ek</a:t>
            </a:r>
            <a:r>
              <a:rPr lang="hu-HU" dirty="0"/>
              <a:t> méretére (vertikálisan), mind pedig számára vonatkozóan (horizontálisan)</a:t>
            </a:r>
          </a:p>
          <a:p>
            <a:r>
              <a:rPr lang="hu-HU" dirty="0" err="1"/>
              <a:t>Continuous</a:t>
            </a:r>
            <a:r>
              <a:rPr lang="hu-HU" dirty="0"/>
              <a:t> </a:t>
            </a:r>
            <a:r>
              <a:rPr lang="hu-HU" dirty="0" err="1"/>
              <a:t>deployment</a:t>
            </a:r>
            <a:r>
              <a:rPr lang="hu-HU" dirty="0"/>
              <a:t>/</a:t>
            </a:r>
            <a:r>
              <a:rPr lang="hu-HU" dirty="0" err="1"/>
              <a:t>continuous</a:t>
            </a:r>
            <a:r>
              <a:rPr lang="hu-HU" dirty="0"/>
              <a:t> </a:t>
            </a:r>
            <a:r>
              <a:rPr lang="hu-HU" dirty="0" err="1"/>
              <a:t>delivery</a:t>
            </a:r>
            <a:endParaRPr lang="hu-HU" dirty="0"/>
          </a:p>
          <a:p>
            <a:pPr lvl="1"/>
            <a:r>
              <a:rPr lang="hu-HU" dirty="0"/>
              <a:t>Folyamatos telepítés és publikálás népszerű verziókezelő rendszereken keresztül (VSTS, </a:t>
            </a:r>
            <a:r>
              <a:rPr lang="hu-HU" dirty="0" err="1"/>
              <a:t>Git</a:t>
            </a:r>
            <a:r>
              <a:rPr lang="hu-HU" dirty="0"/>
              <a:t>, </a:t>
            </a:r>
            <a:r>
              <a:rPr lang="hu-HU" dirty="0" err="1"/>
              <a:t>TeamCity</a:t>
            </a:r>
            <a:r>
              <a:rPr lang="hu-HU" dirty="0"/>
              <a:t>) automatizált módon</a:t>
            </a:r>
          </a:p>
          <a:p>
            <a:r>
              <a:rPr lang="hu-HU" dirty="0"/>
              <a:t>Telepítési </a:t>
            </a:r>
            <a:r>
              <a:rPr lang="hu-HU" dirty="0" err="1"/>
              <a:t>slotok</a:t>
            </a:r>
            <a:endParaRPr lang="hu-HU" dirty="0"/>
          </a:p>
          <a:p>
            <a:pPr lvl="1"/>
            <a:r>
              <a:rPr lang="hu-HU" dirty="0"/>
              <a:t>Nem kell közvetlenül az éles környezetbe telepíteni; egy előzetes, „próba”</a:t>
            </a:r>
            <a:r>
              <a:rPr lang="hu-HU" dirty="0" err="1"/>
              <a:t>-slotba</a:t>
            </a:r>
            <a:r>
              <a:rPr lang="hu-HU" dirty="0"/>
              <a:t> tudunk telepíteni, ha elégedettek vagyunk, akkor élesbe állítjuk</a:t>
            </a:r>
          </a:p>
          <a:p>
            <a:pPr lvl="1"/>
            <a:endParaRPr lang="hu-HU" dirty="0"/>
          </a:p>
        </p:txBody>
      </p:sp>
      <p:sp>
        <p:nvSpPr>
          <p:cNvPr id="8" name="Cím 7"/>
          <p:cNvSpPr>
            <a:spLocks noGrp="1"/>
          </p:cNvSpPr>
          <p:nvPr>
            <p:ph type="title"/>
          </p:nvPr>
        </p:nvSpPr>
        <p:spPr/>
        <p:txBody>
          <a:bodyPr/>
          <a:lstStyle/>
          <a:p>
            <a:r>
              <a:rPr lang="hu-HU" dirty="0"/>
              <a:t>Fontosabb fogalmak</a:t>
            </a:r>
          </a:p>
        </p:txBody>
      </p:sp>
    </p:spTree>
    <p:extLst>
      <p:ext uri="{BB962C8B-B14F-4D97-AF65-F5344CB8AC3E}">
        <p14:creationId xmlns:p14="http://schemas.microsoft.com/office/powerpoint/2010/main" val="1591475204"/>
      </p:ext>
    </p:extLst>
  </p:cSld>
  <p:clrMapOvr>
    <a:masterClrMapping/>
  </p:clrMapOvr>
  <p:transition>
    <p:fade/>
  </p:transition>
</p:sld>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Cím diák">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um" ma:contentTypeID="0x01010053581EA1847CCB40AAA5607113422F65" ma:contentTypeVersion="6" ma:contentTypeDescription="Új dokumentum létrehozása." ma:contentTypeScope="" ma:versionID="e707ad0bf912b0977086219d55fea53d">
  <xsd:schema xmlns:xsd="http://www.w3.org/2001/XMLSchema" xmlns:xs="http://www.w3.org/2001/XMLSchema" xmlns:p="http://schemas.microsoft.com/office/2006/metadata/properties" xmlns:ns2="24f5f1ea-89e2-489c-943a-db0b82179cc7" xmlns:ns3="d8d0fcf7-9369-4a12-b420-8b0bd58d8ea4" targetNamespace="http://schemas.microsoft.com/office/2006/metadata/properties" ma:root="true" ma:fieldsID="187cacf66d0734edcf7574fc61cf576c" ns2:_="" ns3:_="">
    <xsd:import namespace="24f5f1ea-89e2-489c-943a-db0b82179cc7"/>
    <xsd:import namespace="d8d0fcf7-9369-4a12-b420-8b0bd58d8ea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5f1ea-89e2-489c-943a-db0b82179cc7"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element name="LastSharedByUser" ma:index="10" nillable="true" ma:displayName="Utoljára megosztva felhasználók szerint" ma:description="" ma:internalName="LastSharedByUser" ma:readOnly="true">
      <xsd:simpleType>
        <xsd:restriction base="dms:Note">
          <xsd:maxLength value="255"/>
        </xsd:restriction>
      </xsd:simpleType>
    </xsd:element>
    <xsd:element name="LastSharedByTime" ma:index="11" nillable="true" ma:displayName="Utoljára megosztva időpontok szerin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8d0fcf7-9369-4a12-b420-8b0bd58d8ea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27A870F-6503-4245-BAFB-99317218B176}">
  <ds:schemaRefs>
    <ds:schemaRef ds:uri="http://schemas.microsoft.com/sharepoint/v3/contenttype/forms"/>
  </ds:schemaRefs>
</ds:datastoreItem>
</file>

<file path=customXml/itemProps2.xml><?xml version="1.0" encoding="utf-8"?>
<ds:datastoreItem xmlns:ds="http://schemas.openxmlformats.org/officeDocument/2006/customXml" ds:itemID="{F415DEE8-8688-4574-B1FC-5543BF2A2B07}"/>
</file>

<file path=customXml/itemProps3.xml><?xml version="1.0" encoding="utf-8"?>
<ds:datastoreItem xmlns:ds="http://schemas.openxmlformats.org/officeDocument/2006/customXml" ds:itemID="{9650FFFF-4C43-4091-92A4-42212B5B7212}">
  <ds:schemaRefs>
    <ds:schemaRef ds:uri="http://purl.org/dc/dcmitype/"/>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8e1ec9f0-dab9-457a-8152-2c84045392d8"/>
    <ds:schemaRef ds:uri="http://purl.org/dc/elements/1.1/"/>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1800</TotalTime>
  <Words>5238</Words>
  <Application>Microsoft Office PowerPoint</Application>
  <PresentationFormat>Szélesvásznú</PresentationFormat>
  <Paragraphs>717</Paragraphs>
  <Slides>64</Slides>
  <Notes>63</Notes>
  <HiddenSlides>3</HiddenSlides>
  <MMClips>0</MMClips>
  <ScaleCrop>false</ScaleCrop>
  <HeadingPairs>
    <vt:vector size="8" baseType="variant">
      <vt:variant>
        <vt:lpstr>Használt betűtípusok</vt:lpstr>
      </vt:variant>
      <vt:variant>
        <vt:i4>10</vt:i4>
      </vt:variant>
      <vt:variant>
        <vt:lpstr>Téma</vt:lpstr>
      </vt:variant>
      <vt:variant>
        <vt:i4>4</vt:i4>
      </vt:variant>
      <vt:variant>
        <vt:lpstr>Beágyazott OLE kiszolgálók</vt:lpstr>
      </vt:variant>
      <vt:variant>
        <vt:i4>1</vt:i4>
      </vt:variant>
      <vt:variant>
        <vt:lpstr>Diacímek</vt:lpstr>
      </vt:variant>
      <vt:variant>
        <vt:i4>64</vt:i4>
      </vt:variant>
    </vt:vector>
  </HeadingPairs>
  <TitlesOfParts>
    <vt:vector size="79" baseType="lpstr">
      <vt:lpstr>Arial</vt:lpstr>
      <vt:lpstr>Avenir LT Pro 45 Book</vt:lpstr>
      <vt:lpstr>Calibri</vt:lpstr>
      <vt:lpstr>Calibri Light</vt:lpstr>
      <vt:lpstr>Consolas</vt:lpstr>
      <vt:lpstr>Segoe UI</vt:lpstr>
      <vt:lpstr>Segoe UI Black</vt:lpstr>
      <vt:lpstr>Segoe UI Light</vt:lpstr>
      <vt:lpstr>Segoe UI Semilight</vt:lpstr>
      <vt:lpstr>Wingdings</vt:lpstr>
      <vt:lpstr>WHITE TEMPLATE</vt:lpstr>
      <vt:lpstr>Cím diák</vt:lpstr>
      <vt:lpstr>1_Azure Event</vt:lpstr>
      <vt:lpstr>1_BUILD CHARCOAL BACKGROUND</vt:lpstr>
      <vt:lpstr>Bitmap Image</vt:lpstr>
      <vt:lpstr>Webalkalmazások fejlesztése a felhőben</vt:lpstr>
      <vt:lpstr>PowerPoint-bemutató</vt:lpstr>
      <vt:lpstr>Azure App Services</vt:lpstr>
      <vt:lpstr>PowerPoint-bemutató</vt:lpstr>
      <vt:lpstr>Azure App Services</vt:lpstr>
      <vt:lpstr>Miért?/Mikor?</vt:lpstr>
      <vt:lpstr>Miért?/Mikor?</vt:lpstr>
      <vt:lpstr>Web Apps</vt:lpstr>
      <vt:lpstr>Fontosabb fogalmak</vt:lpstr>
      <vt:lpstr>Fontosabb fogalmak</vt:lpstr>
      <vt:lpstr>Azure Web Apps: Széleskörű eszköztámogatás</vt:lpstr>
      <vt:lpstr>Nyelvi támogatás</vt:lpstr>
      <vt:lpstr>PowerPoint-bemutató</vt:lpstr>
      <vt:lpstr>Continuous deployment</vt:lpstr>
      <vt:lpstr>Telepítési slotok</vt:lpstr>
      <vt:lpstr>Fejlesztési folyamat – continous deployment</vt:lpstr>
      <vt:lpstr>PowerPoint-bemutató</vt:lpstr>
      <vt:lpstr>Teljesen testre szabható continous delivery folyamat: KUDU</vt:lpstr>
      <vt:lpstr>Beállítási lehetőségek</vt:lpstr>
      <vt:lpstr>A felhő modell egyik alapelve: skálázhatóság</vt:lpstr>
      <vt:lpstr>Architekturális felépítés</vt:lpstr>
      <vt:lpstr>PowerPoint-bemutató</vt:lpstr>
      <vt:lpstr>PowerPoint-bemutató</vt:lpstr>
      <vt:lpstr>PowerPoint-bemutató</vt:lpstr>
      <vt:lpstr>Kézi skálázás</vt:lpstr>
      <vt:lpstr>Automatikus skálázás</vt:lpstr>
      <vt:lpstr>PowerPoint-bemutató</vt:lpstr>
      <vt:lpstr>PowerPoint-bemutató</vt:lpstr>
      <vt:lpstr>Webjobok</vt:lpstr>
      <vt:lpstr>PowerPoint-bemutató</vt:lpstr>
      <vt:lpstr>PowerPoint-bemutató</vt:lpstr>
      <vt:lpstr>Webjob</vt:lpstr>
      <vt:lpstr>Webjob</vt:lpstr>
      <vt:lpstr>Ütemezett futtatás</vt:lpstr>
      <vt:lpstr>Webjob SDK</vt:lpstr>
      <vt:lpstr>PowerPoint-bemutató</vt:lpstr>
      <vt:lpstr>Hybrid connection</vt:lpstr>
      <vt:lpstr>API Apps</vt:lpstr>
      <vt:lpstr>Az integráció problémája</vt:lpstr>
      <vt:lpstr>Egyszerűsítsük az integrációt</vt:lpstr>
      <vt:lpstr>API apps: az elképzelés</vt:lpstr>
      <vt:lpstr>Beépített API connectorok</vt:lpstr>
      <vt:lpstr>Protokollok</vt:lpstr>
      <vt:lpstr>API-k létrehozása</vt:lpstr>
      <vt:lpstr>Swagger</vt:lpstr>
      <vt:lpstr>Swagger</vt:lpstr>
      <vt:lpstr>Hozzáférési szintek beállítása</vt:lpstr>
      <vt:lpstr>Létrehozás + használat</vt:lpstr>
      <vt:lpstr>API Management</vt:lpstr>
      <vt:lpstr>Egy újabb absztrakciós réteg</vt:lpstr>
      <vt:lpstr>Logic Apps</vt:lpstr>
      <vt:lpstr>Logic appok: miben segítenek?</vt:lpstr>
      <vt:lpstr>Beépített connectorok</vt:lpstr>
      <vt:lpstr>PowerPoint-bemutató</vt:lpstr>
      <vt:lpstr>Connectorok</vt:lpstr>
      <vt:lpstr>Conditional „doboz”</vt:lpstr>
      <vt:lpstr>Repeat „doboz”</vt:lpstr>
      <vt:lpstr>Logic appok: grafikus tervező felület</vt:lpstr>
      <vt:lpstr>A lépések között sorrend van</vt:lpstr>
      <vt:lpstr>Az Azure összes szolgáltatása rendelkezésre áll</vt:lpstr>
      <vt:lpstr>Az Azure Resource Manager képességei</vt:lpstr>
      <vt:lpstr>Az Azure Resource Manager képességei</vt:lpstr>
      <vt:lpstr>Ha a beépített megoldások nem felelnek meg…</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Bence Kővári</cp:lastModifiedBy>
  <cp:revision>226</cp:revision>
  <dcterms:created xsi:type="dcterms:W3CDTF">2016-02-25T09:31:21Z</dcterms:created>
  <dcterms:modified xsi:type="dcterms:W3CDTF">2016-08-16T22:25:44Z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0x01010053581EA1847CCB40AAA5607113422F65</vt:lpwstr>
  </property>
</Properties>
</file>